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5" r:id="rId3"/>
    <p:sldId id="276" r:id="rId4"/>
    <p:sldId id="264" r:id="rId5"/>
    <p:sldId id="262" r:id="rId6"/>
    <p:sldId id="270" r:id="rId7"/>
    <p:sldId id="297" r:id="rId8"/>
    <p:sldId id="279" r:id="rId9"/>
    <p:sldId id="281" r:id="rId10"/>
    <p:sldId id="277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85" r:id="rId19"/>
    <p:sldId id="284" r:id="rId20"/>
    <p:sldId id="274" r:id="rId21"/>
    <p:sldId id="290" r:id="rId22"/>
    <p:sldId id="293" r:id="rId23"/>
    <p:sldId id="292" r:id="rId24"/>
    <p:sldId id="291" r:id="rId25"/>
    <p:sldId id="288" r:id="rId26"/>
    <p:sldId id="261" r:id="rId27"/>
    <p:sldId id="295" r:id="rId28"/>
    <p:sldId id="298" r:id="rId29"/>
    <p:sldId id="296" r:id="rId30"/>
    <p:sldId id="280" r:id="rId31"/>
    <p:sldId id="282" r:id="rId32"/>
    <p:sldId id="283" r:id="rId33"/>
    <p:sldId id="289" r:id="rId34"/>
    <p:sldId id="299" r:id="rId35"/>
    <p:sldId id="258" r:id="rId36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Thiele" initials="ST" lastIdx="63" clrIdx="0">
    <p:extLst>
      <p:ext uri="{19B8F6BF-5375-455C-9EA6-DF929625EA0E}">
        <p15:presenceInfo xmlns:p15="http://schemas.microsoft.com/office/powerpoint/2012/main" userId="Sandra Thie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1" autoAdjust="0"/>
  </p:normalViewPr>
  <p:slideViewPr>
    <p:cSldViewPr>
      <p:cViewPr varScale="1">
        <p:scale>
          <a:sx n="65" d="100"/>
          <a:sy n="65" d="100"/>
        </p:scale>
        <p:origin x="6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03CC8-C888-4DDC-8566-27736AAF5BD7}" type="datetimeFigureOut">
              <a:rPr lang="de-DE" smtClean="0"/>
              <a:pPr/>
              <a:t>18.03.2021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19CF-F41F-4D08-BBBB-BF469F772C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833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BCB6-36FD-46B1-AC43-E22F9DCF5E68}" type="datetimeFigureOut">
              <a:rPr lang="de-DE" smtClean="0"/>
              <a:pPr/>
              <a:t>18.03.2021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C269-9520-416B-AFDF-E63A6C96B0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441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C269-9520-416B-AFDF-E63A6C96B058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8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55650" y="6597650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6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 marL="541338" indent="-285750">
              <a:defRPr sz="1800"/>
            </a:lvl2pPr>
            <a:lvl3pPr marL="804863" indent="-228600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 marL="541338" indent="-285750">
              <a:defRPr sz="1800"/>
            </a:lvl2pPr>
            <a:lvl3pPr marL="804863" indent="-228600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2636912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2053" name="Picture 5" descr="C:\Users\dell\tubcloud\Korn Scout\Logo Korn-Scout\Korn_Scout_Logo_bunt_whit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36" y="199919"/>
            <a:ext cx="24737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6219894"/>
            <a:ext cx="9144000" cy="66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C:\Users\dell\tubcloud\Korn Scout\Logos\Logo_MV-BBn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64696"/>
            <a:ext cx="51876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ll\tubcloud\Korn Scout\Logos\Logo BIB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64696"/>
            <a:ext cx="161336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ell\tubcloud\Korn Scout\Logos\Logo BMBF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3983"/>
          <a:stretch/>
        </p:blipFill>
        <p:spPr bwMode="auto">
          <a:xfrm>
            <a:off x="7890834" y="6219894"/>
            <a:ext cx="1241515" cy="6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 2" descr="IZT_Logo_CMYK_de_f_20140130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55825"/>
            <a:ext cx="1600572" cy="629559"/>
          </a:xfrm>
          <a:prstGeom prst="rect">
            <a:avLst/>
          </a:prstGeom>
        </p:spPr>
      </p:pic>
      <p:pic>
        <p:nvPicPr>
          <p:cNvPr id="13" name="Bild 3" descr="WI_Logo_CMYK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423017"/>
            <a:ext cx="1512168" cy="318351"/>
          </a:xfrm>
          <a:prstGeom prst="rect">
            <a:avLst/>
          </a:prstGeom>
        </p:spPr>
      </p:pic>
      <p:pic>
        <p:nvPicPr>
          <p:cNvPr id="14" name="Bild 6" descr="LOGOepizglobaleslernen.fh.t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309320"/>
            <a:ext cx="576064" cy="558449"/>
          </a:xfrm>
          <a:prstGeom prst="rect">
            <a:avLst/>
          </a:prstGeom>
        </p:spPr>
      </p:pic>
      <p:pic>
        <p:nvPicPr>
          <p:cNvPr id="15" name="Bild 7" descr="Logo_der_Technischen_Universität_Berlin.svg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51959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5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356350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Picture 5" descr="C:\Users\dell\tubcloud\Korn Scout\Logo Korn-Scout\Korn_Scout_Logo_bunt_whit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6" y="274638"/>
            <a:ext cx="1449972" cy="3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475656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Silvana</a:t>
            </a:r>
            <a:r>
              <a:rPr lang="de-DE" baseline="0" dirty="0"/>
              <a:t> </a:t>
            </a:r>
            <a:r>
              <a:rPr lang="de-DE" dirty="0" err="1"/>
              <a:t>Kröhn</a:t>
            </a:r>
            <a:r>
              <a:rPr lang="de-DE" dirty="0"/>
              <a:t>/</a:t>
            </a:r>
            <a:r>
              <a:rPr lang="de-DE" baseline="0" dirty="0"/>
              <a:t> EPIZ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3" r:id="rId3"/>
    <p:sldLayoutId id="2147483649" r:id="rId4"/>
    <p:sldLayoutId id="2147483651" r:id="rId5"/>
    <p:sldLayoutId id="214748365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LKws6VGQSU&amp;feature=youtu.be" TargetMode="External"/><Relationship Id="rId13" Type="http://schemas.openxmlformats.org/officeDocument/2006/relationships/hyperlink" Target="http://www.rbb24.de/politik/beitrag/2019/12/bio-essen-kantinen-kita-schule-haelfte-behrendt-betriebe.html" TargetMode="External"/><Relationship Id="rId3" Type="http://schemas.openxmlformats.org/officeDocument/2006/relationships/hyperlink" Target="http://www.youtube.com/watch?v=p5wMkJQtsIA" TargetMode="External"/><Relationship Id="rId7" Type="http://schemas.openxmlformats.org/officeDocument/2006/relationships/hyperlink" Target="http://www.youtube.com/watch?v=XvNrE4b44Z8" TargetMode="External"/><Relationship Id="rId12" Type="http://schemas.openxmlformats.org/officeDocument/2006/relationships/hyperlink" Target="http://www.nzz.ch/wirtschaft/je-hoeher-der-wohlstand-desto-kleiner-der-anteil-der-essensausgaben-ein-uneingeschraenkt-positiver-zusammenhang-ld.1321011" TargetMode="External"/><Relationship Id="rId2" Type="http://schemas.openxmlformats.org/officeDocument/2006/relationships/hyperlink" Target="http://www.bpb.de/politik/grundfragen/24-deutschland/40441/aufgaben-bundest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rarheute.com/markt/marktfruechte/biogetreide-gute-ernte-stabile-preise-549750" TargetMode="External"/><Relationship Id="rId11" Type="http://schemas.openxmlformats.org/officeDocument/2006/relationships/hyperlink" Target="http://www.landkorb.de/" TargetMode="External"/><Relationship Id="rId5" Type="http://schemas.openxmlformats.org/officeDocument/2006/relationships/hyperlink" Target="http://www.youtube.com/watch?v=aV_3FZjfoeo" TargetMode="External"/><Relationship Id="rId10" Type="http://schemas.openxmlformats.org/officeDocument/2006/relationships/hyperlink" Target="http://www.epiz-berlin.de/publications/korn-zeitschrift-fuer-azubis/" TargetMode="External"/><Relationship Id="rId4" Type="http://schemas.openxmlformats.org/officeDocument/2006/relationships/hyperlink" Target="http://www.bundestag.de/ausschuesse/a10_Ernaehrung_Landwirtschaft" TargetMode="External"/><Relationship Id="rId9" Type="http://schemas.openxmlformats.org/officeDocument/2006/relationships/hyperlink" Target="http://www.daenischessen.com/journal/food-lifestyle/gemeinschaftsgastronomie-kopenhagen/" TargetMode="External"/><Relationship Id="rId14" Type="http://schemas.openxmlformats.org/officeDocument/2006/relationships/hyperlink" Target="https://de.statista.com/statistik/daten/studie/4109/umfrage/bio-lebensmittel-umsatz-zeitreihe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emf"/><Relationship Id="rId7" Type="http://schemas.openxmlformats.org/officeDocument/2006/relationships/image" Target="../media/image2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9.tiff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NrE4b44Z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LKws6VGQS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7300" b="1" dirty="0" smtClean="0"/>
              <a:t>50 </a:t>
            </a:r>
            <a:r>
              <a:rPr lang="de-DE" sz="7300" b="1" dirty="0" err="1"/>
              <a:t>Percent</a:t>
            </a:r>
            <a:r>
              <a:rPr lang="de-DE" sz="7300" b="1" dirty="0"/>
              <a:t>?!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Ein Planspiel zum Thema Bio-Anbau</a:t>
            </a:r>
          </a:p>
        </p:txBody>
      </p:sp>
    </p:spTree>
    <p:extLst>
      <p:ext uri="{BB962C8B-B14F-4D97-AF65-F5344CB8AC3E}">
        <p14:creationId xmlns:p14="http://schemas.microsoft.com/office/powerpoint/2010/main" val="346228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Gesetzesentwurf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00200"/>
            <a:ext cx="7416824" cy="4525963"/>
          </a:xfrm>
        </p:spPr>
        <p:txBody>
          <a:bodyPr/>
          <a:lstStyle/>
          <a:p>
            <a:pPr algn="ctr">
              <a:buNone/>
            </a:pPr>
            <a:r>
              <a:rPr lang="de-DE" b="1" dirty="0"/>
              <a:t>„</a:t>
            </a:r>
            <a:r>
              <a:rPr lang="de-DE" dirty="0"/>
              <a:t>Fünfzig Prozent aller Rohstoffe, die in der Herstellung von Lebensmitteln verwendet werden, sollen aus </a:t>
            </a:r>
            <a:r>
              <a:rPr lang="de-DE" dirty="0" smtClean="0"/>
              <a:t>biologischem </a:t>
            </a:r>
            <a:r>
              <a:rPr lang="de-DE" dirty="0"/>
              <a:t>Anbau </a:t>
            </a:r>
            <a:r>
              <a:rPr lang="de-DE" dirty="0" smtClean="0"/>
              <a:t>(gemäß EU-Öko-Verordnung) </a:t>
            </a:r>
            <a:r>
              <a:rPr lang="de-DE" dirty="0"/>
              <a:t>stammen.”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und Spielregeln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 Minuten Einarbeiten in die Rolle</a:t>
            </a:r>
          </a:p>
          <a:p>
            <a:r>
              <a:rPr lang="de-DE" dirty="0" smtClean="0"/>
              <a:t>kurze </a:t>
            </a:r>
            <a:r>
              <a:rPr lang="de-DE" dirty="0"/>
              <a:t>Vorstellungsrunde</a:t>
            </a:r>
          </a:p>
          <a:p>
            <a:r>
              <a:rPr lang="de-DE" dirty="0"/>
              <a:t>45 Minuten Kontakt zu anderen Gruppen aufnehmen, zuerst nur schriftlich</a:t>
            </a:r>
          </a:p>
          <a:p>
            <a:r>
              <a:rPr lang="de-DE" dirty="0"/>
              <a:t>Ausschuss lädt zur Anhörung ein und trifft eine Entscheidung</a:t>
            </a:r>
          </a:p>
          <a:p>
            <a:r>
              <a:rPr lang="de-DE" dirty="0" smtClean="0"/>
              <a:t>anschließende </a:t>
            </a:r>
            <a:r>
              <a:rPr lang="de-DE" dirty="0"/>
              <a:t>Auswertung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Aufteilung der 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de-DE" dirty="0"/>
              <a:t>der Ausschuss für Ernährung und Landwirtschaft des Deutschen Bundestages</a:t>
            </a:r>
          </a:p>
          <a:p>
            <a:pPr fontAlgn="base"/>
            <a:r>
              <a:rPr lang="de-DE" dirty="0"/>
              <a:t>Verband Mahl-Zeit</a:t>
            </a:r>
          </a:p>
          <a:p>
            <a:pPr fontAlgn="base"/>
            <a:r>
              <a:rPr lang="de-DE" dirty="0"/>
              <a:t>Umweltschutzorganisation</a:t>
            </a:r>
          </a:p>
          <a:p>
            <a:pPr fontAlgn="base"/>
            <a:r>
              <a:rPr lang="de-DE" dirty="0"/>
              <a:t>z</a:t>
            </a:r>
            <a:r>
              <a:rPr lang="de-DE" dirty="0" smtClean="0"/>
              <a:t>wei </a:t>
            </a:r>
            <a:r>
              <a:rPr lang="de-DE" dirty="0"/>
              <a:t>Pressegruppen sowie </a:t>
            </a:r>
          </a:p>
          <a:p>
            <a:pPr fontAlgn="base"/>
            <a:r>
              <a:rPr lang="de-DE" dirty="0"/>
              <a:t>Branchenvertreter*innen, z</a:t>
            </a:r>
            <a:r>
              <a:rPr lang="de-DE" dirty="0" smtClean="0"/>
              <a:t>. B</a:t>
            </a:r>
            <a:r>
              <a:rPr lang="de-DE" dirty="0"/>
              <a:t>. </a:t>
            </a:r>
          </a:p>
          <a:p>
            <a:pPr lvl="1" fontAlgn="base">
              <a:buFont typeface="Courier New" pitchFamily="49" charset="0"/>
              <a:buChar char="o"/>
            </a:pPr>
            <a:r>
              <a:rPr lang="de-DE" dirty="0"/>
              <a:t>Vertreter*innen aus dem Bereich Mühlen- und Getreidewirtschaft</a:t>
            </a:r>
          </a:p>
          <a:p>
            <a:pPr lvl="1" fontAlgn="base">
              <a:buFont typeface="Courier New" pitchFamily="49" charset="0"/>
              <a:buChar char="o"/>
            </a:pPr>
            <a:r>
              <a:rPr lang="de-DE" dirty="0"/>
              <a:t>Vertreter*innen aus dem Bereich Bäckerei/Konditorei</a:t>
            </a:r>
          </a:p>
          <a:p>
            <a:pPr lvl="1" fontAlgn="base">
              <a:buFont typeface="Courier New" pitchFamily="49" charset="0"/>
              <a:buChar char="o"/>
            </a:pPr>
            <a:r>
              <a:rPr lang="de-DE" dirty="0"/>
              <a:t>Vertreter*innen aus dem Bereich Mälzerei/Brauerei</a:t>
            </a:r>
          </a:p>
          <a:p>
            <a:pPr lvl="1" fontAlgn="base">
              <a:buFont typeface="Courier New" pitchFamily="49" charset="0"/>
              <a:buChar char="o"/>
            </a:pPr>
            <a:r>
              <a:rPr lang="de-DE" dirty="0"/>
              <a:t>Vertreter*innen aus dem Bereich Lebensmitteltechnik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EINARBEITUNGSPHASE – 20 MIN.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/>
              <a:t>Aufgaben:</a:t>
            </a:r>
          </a:p>
          <a:p>
            <a:r>
              <a:rPr lang="de-DE" dirty="0"/>
              <a:t>Rollen und Aufgaben verteilen</a:t>
            </a:r>
          </a:p>
          <a:p>
            <a:r>
              <a:rPr lang="de-DE" dirty="0"/>
              <a:t>Logo für Ihre Gruppe entwerfen</a:t>
            </a:r>
          </a:p>
          <a:p>
            <a:r>
              <a:rPr lang="de-DE" dirty="0"/>
              <a:t>Ziele und Strategien erarbeiten</a:t>
            </a:r>
          </a:p>
          <a:p>
            <a:r>
              <a:rPr lang="de-DE" dirty="0" smtClean="0"/>
              <a:t>auf </a:t>
            </a:r>
            <a:r>
              <a:rPr lang="de-DE" dirty="0"/>
              <a:t>Vorstellungsrunde </a:t>
            </a:r>
            <a:r>
              <a:rPr lang="de-DE" dirty="0" smtClean="0"/>
              <a:t>vorbereiten</a:t>
            </a:r>
            <a:endParaRPr lang="de-DE" dirty="0"/>
          </a:p>
          <a:p>
            <a:r>
              <a:rPr lang="de-DE" dirty="0"/>
              <a:t>In dieser Phase: </a:t>
            </a:r>
            <a:r>
              <a:rPr lang="de-DE" u="sng" dirty="0"/>
              <a:t>kein</a:t>
            </a:r>
            <a:r>
              <a:rPr lang="de-DE" dirty="0"/>
              <a:t> Kontakt zu anderen Gruppen!</a:t>
            </a:r>
          </a:p>
          <a:p>
            <a:r>
              <a:rPr lang="de-DE" b="1" dirty="0"/>
              <a:t>Sie haben 20 Minuten Zeit.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VORSTELLUNGSRUNDE – 10 MIN.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Gruppen versammeln sich.</a:t>
            </a:r>
          </a:p>
          <a:p>
            <a:pPr>
              <a:buNone/>
            </a:pPr>
            <a:endParaRPr lang="de-DE" b="1" dirty="0"/>
          </a:p>
          <a:p>
            <a:pPr>
              <a:buNone/>
            </a:pPr>
            <a:r>
              <a:rPr lang="de-DE" b="1" dirty="0"/>
              <a:t>Aufgaben:</a:t>
            </a:r>
          </a:p>
          <a:p>
            <a:r>
              <a:rPr lang="de-DE" dirty="0"/>
              <a:t>Gruppe vorstellen</a:t>
            </a:r>
          </a:p>
          <a:p>
            <a:r>
              <a:rPr lang="de-DE" dirty="0"/>
              <a:t>Ziele kurz präsentieren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KONTAKTPHASE – 45 MIN.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b="1" dirty="0"/>
              <a:t>Aufgaben:</a:t>
            </a:r>
          </a:p>
          <a:p>
            <a:r>
              <a:rPr lang="de-DE" dirty="0"/>
              <a:t>Kontakt zu anderen Gruppen aufnehmen</a:t>
            </a:r>
          </a:p>
          <a:p>
            <a:r>
              <a:rPr lang="de-DE" dirty="0" smtClean="0"/>
              <a:t>persönliche </a:t>
            </a:r>
            <a:r>
              <a:rPr lang="de-DE" dirty="0"/>
              <a:t>Treffen vereinbaren</a:t>
            </a:r>
          </a:p>
          <a:p>
            <a:r>
              <a:rPr lang="de-DE" b="1" dirty="0"/>
              <a:t>Sie haben 45 Minuten Zeit. </a:t>
            </a:r>
          </a:p>
          <a:p>
            <a:pPr>
              <a:buNone/>
            </a:pPr>
            <a:r>
              <a:rPr lang="de-DE" b="1" dirty="0"/>
              <a:t>Regeln</a:t>
            </a:r>
          </a:p>
          <a:p>
            <a:r>
              <a:rPr lang="de-DE" dirty="0"/>
              <a:t>Erste Kontaktaufnahme: nur </a:t>
            </a:r>
            <a:r>
              <a:rPr lang="de-DE" u="sng" dirty="0"/>
              <a:t>per Post</a:t>
            </a:r>
            <a:r>
              <a:rPr lang="de-DE" dirty="0"/>
              <a:t>!</a:t>
            </a:r>
          </a:p>
          <a:p>
            <a:r>
              <a:rPr lang="de-DE" dirty="0"/>
              <a:t>Brieftransport durch Spielleitung</a:t>
            </a:r>
          </a:p>
          <a:p>
            <a:r>
              <a:rPr lang="de-DE" dirty="0"/>
              <a:t>Bei Anfragen für Treffen müssen die anderen Gruppen </a:t>
            </a:r>
            <a:r>
              <a:rPr lang="de-DE" u="sng" dirty="0"/>
              <a:t>schriftlich</a:t>
            </a:r>
            <a:r>
              <a:rPr lang="de-DE" dirty="0"/>
              <a:t> zusagen.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ÖFFENTL. ANHÖRUNG – 20 MIN.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/>
              <a:t>Aufgaben: </a:t>
            </a:r>
          </a:p>
          <a:p>
            <a:r>
              <a:rPr lang="de-DE" dirty="0"/>
              <a:t>Die Ausschussmitglieder begrüßen die Teilnehmer*innen und erklären die aktuelle Situation und den Anlass für die Anhörung.</a:t>
            </a:r>
          </a:p>
          <a:p>
            <a:r>
              <a:rPr lang="de-DE" dirty="0"/>
              <a:t>Die Sprecher*innen der verschiedenen Gruppen tragen ihre Position vor.</a:t>
            </a:r>
          </a:p>
          <a:p>
            <a:r>
              <a:rPr lang="de-DE" dirty="0"/>
              <a:t>Der Ausschuss entscheidet über den Gesetzesvorschlag.</a:t>
            </a:r>
          </a:p>
          <a:p>
            <a:r>
              <a:rPr lang="de-DE" b="1" dirty="0" smtClean="0"/>
              <a:t>Diese </a:t>
            </a:r>
            <a:r>
              <a:rPr lang="de-DE" b="1" dirty="0"/>
              <a:t>Phase dauert 20 Minuten.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b="1" dirty="0"/>
              <a:t>AUSWERTUNG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Hat Ihre Gruppe ihre Ziele erreicht? </a:t>
            </a:r>
          </a:p>
          <a:p>
            <a:pPr algn="ctr">
              <a:buNone/>
            </a:pPr>
            <a:r>
              <a:rPr lang="de-DE" dirty="0"/>
              <a:t>Wie zufrieden sind Sie mit dem Ergebnis?</a:t>
            </a:r>
          </a:p>
          <a:p>
            <a:pPr algn="ctr">
              <a:buNone/>
            </a:pPr>
            <a:endParaRPr lang="de-DE" b="1" dirty="0"/>
          </a:p>
          <a:p>
            <a:pPr algn="ctr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b="1" dirty="0"/>
              <a:t>AUSWERTUNG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Wie haben Sie sich in Ihrer Rolle gefühlt?</a:t>
            </a:r>
          </a:p>
          <a:p>
            <a:pPr algn="ctr">
              <a:buNone/>
            </a:pPr>
            <a:endParaRPr lang="de-DE" b="1" dirty="0"/>
          </a:p>
          <a:p>
            <a:pPr algn="ctr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5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b="1" dirty="0"/>
              <a:t>AUSWERTUNG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Realitätscheck – Planspiel</a:t>
            </a:r>
          </a:p>
          <a:p>
            <a:pPr algn="ctr">
              <a:buNone/>
            </a:pPr>
            <a:endParaRPr lang="de-DE" b="1" dirty="0"/>
          </a:p>
          <a:p>
            <a:pPr algn="ctr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77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400" dirty="0"/>
              <a:t>Wer von Ihnen hat beruflich mit Bio-Rohstoffen oder Bio-Lebensmitteln zu tun?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1772816"/>
            <a:ext cx="4536504" cy="324036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Was denken Sie persönlich über den Gesetzesvorschlag?</a:t>
            </a:r>
          </a:p>
        </p:txBody>
      </p:sp>
      <p:pic>
        <p:nvPicPr>
          <p:cNvPr id="7" name="Inhaltsplatzhalter 6" descr="Frau mit Fragezeich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657970" cy="4525963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Quelle: Deutscher Bundestag (o.D.)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Ausschuss für Ernährung und Landwirtschaft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1317" y="170798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Aufgaben: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Erhalt und Schaffung fairer Rahmenbedingungen für die heimischen landwirtschaftlichen Betriebe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Gewährleistung sicherer, hochwertiger und gesunder Lebensmittel für die Verbraucher*innen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Verbesserung des Tierwohls in der Nutztierhaltung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Zukunftssicherung der Forst- und Fischereiwirtschaft sowie des Garten- und Weinbaues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weltweite Ernährungssicherung</a:t>
            </a:r>
          </a:p>
        </p:txBody>
      </p:sp>
    </p:spTree>
    <p:extLst>
      <p:ext uri="{BB962C8B-B14F-4D97-AF65-F5344CB8AC3E}">
        <p14:creationId xmlns:p14="http://schemas.microsoft.com/office/powerpoint/2010/main" val="1317982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Quelle: Deutscher Bundestag (o.D.)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Ausschuss für Ernährung und Landwirtschaft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1317" y="170798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de-DE" sz="2400" dirty="0">
                <a:sym typeface="Wingdings"/>
              </a:rPr>
              <a:t>b</a:t>
            </a:r>
            <a:r>
              <a:rPr lang="de-DE" sz="2400" dirty="0" smtClean="0">
                <a:sym typeface="Wingdings"/>
              </a:rPr>
              <a:t>erät </a:t>
            </a:r>
            <a:r>
              <a:rPr lang="de-DE" sz="2400" dirty="0">
                <a:sym typeface="Wingdings"/>
              </a:rPr>
              <a:t>über Gesetzesvorschläge</a:t>
            </a:r>
          </a:p>
          <a:p>
            <a:pPr marL="342900" indent="-342900">
              <a:buFont typeface="Wingdings"/>
              <a:buChar char="Ü"/>
            </a:pPr>
            <a:r>
              <a:rPr lang="de-DE" sz="2400" dirty="0">
                <a:sym typeface="Wingdings"/>
              </a:rPr>
              <a:t>l</a:t>
            </a:r>
            <a:r>
              <a:rPr lang="de-DE" sz="2400" dirty="0" smtClean="0">
                <a:sym typeface="Wingdings"/>
              </a:rPr>
              <a:t>ädt </a:t>
            </a:r>
            <a:r>
              <a:rPr lang="de-DE" sz="2400" dirty="0">
                <a:sym typeface="Wingdings"/>
              </a:rPr>
              <a:t>dazu zu Öffentlichen Anhörungen ein</a:t>
            </a:r>
          </a:p>
          <a:p>
            <a:pPr marL="342900" indent="-342900">
              <a:buFont typeface="Wingdings"/>
              <a:buChar char="Ü"/>
            </a:pPr>
            <a:r>
              <a:rPr lang="de-DE" sz="2400" dirty="0">
                <a:sym typeface="Wingdings"/>
              </a:rPr>
              <a:t>Zum </a:t>
            </a:r>
            <a:r>
              <a:rPr lang="de-DE" sz="2400" dirty="0" smtClean="0">
                <a:sym typeface="Wingdings"/>
              </a:rPr>
              <a:t>Beispiel: </a:t>
            </a:r>
            <a:r>
              <a:rPr lang="de-DE" sz="2400" dirty="0">
                <a:sym typeface="Wingdings"/>
              </a:rPr>
              <a:t>Innungen und Kammern nehmen Stellung und vertreten Interessen der </a:t>
            </a:r>
            <a:r>
              <a:rPr lang="de-DE" sz="2400" dirty="0" smtClean="0">
                <a:sym typeface="Wingdings"/>
              </a:rPr>
              <a:t>Branchen.</a:t>
            </a:r>
            <a:endParaRPr lang="de-DE" sz="2400" dirty="0">
              <a:sym typeface="Wingdings"/>
            </a:endParaRPr>
          </a:p>
          <a:p>
            <a:endParaRPr lang="de-DE" sz="2400" dirty="0">
              <a:sym typeface="Wingdings"/>
            </a:endParaRPr>
          </a:p>
          <a:p>
            <a:pPr marL="342900" indent="-342900">
              <a:buFont typeface="Wingdings"/>
              <a:buChar char="Ü"/>
            </a:pPr>
            <a:r>
              <a:rPr lang="de-DE" sz="2400" dirty="0">
                <a:sym typeface="Wingdings"/>
              </a:rPr>
              <a:t>Ausgangslage des Planspiels ist </a:t>
            </a:r>
            <a:r>
              <a:rPr lang="de-DE" sz="2400" dirty="0" smtClean="0">
                <a:sym typeface="Wingdings"/>
              </a:rPr>
              <a:t>realistisch.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9782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/>
              <a:t>Quelle:  Kröhn et al.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Preise: Wie kommen sie zustande?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72138" y="1916832"/>
            <a:ext cx="7599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Roh-, Hilfs- und Betriebsstoffe (Materialkosten)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Anschaffungskosten von Gebäuden, Maschinen, Fahrzeugen o</a:t>
            </a:r>
            <a:r>
              <a:rPr lang="de-DE" sz="2000" dirty="0" smtClean="0"/>
              <a:t>. ä</a:t>
            </a:r>
            <a:r>
              <a:rPr lang="de-DE" sz="2000" dirty="0"/>
              <a:t>. (Abschreibungskosten)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 die </a:t>
            </a:r>
            <a:r>
              <a:rPr lang="de-DE" sz="2000" dirty="0" smtClean="0"/>
              <a:t>Mitarbeiter*innen gezahlte </a:t>
            </a:r>
            <a:r>
              <a:rPr lang="de-DE" sz="2000" dirty="0"/>
              <a:t>Löhne und Gehälter (Arbeitskosten)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Entgelte für die Inanspruchnahme von Handels-, Transport-, Lager-, Versicherungsleistungen etc. (Dienstleistungskosten)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Steuern und Abgaben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Gewinn</a:t>
            </a:r>
          </a:p>
          <a:p>
            <a:endParaRPr lang="de-DE" sz="2000" dirty="0"/>
          </a:p>
          <a:p>
            <a:r>
              <a:rPr lang="de-DE" sz="2000" dirty="0">
                <a:sym typeface="Wingdings"/>
              </a:rPr>
              <a:t> Der Endpreis besteht aus vielen Faktoren. Die Verdoppelung des  Rohstoffpreises verdoppelt nicht den Endpreis.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7518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4662"/>
            <a:ext cx="5544616" cy="3230602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176464" cy="4732959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Quelle:  Landkorb GmbH &amp; Co. KG (o</a:t>
            </a:r>
            <a:r>
              <a:rPr lang="de-DE" dirty="0" smtClean="0"/>
              <a:t>. D</a:t>
            </a:r>
            <a:r>
              <a:rPr lang="de-DE" dirty="0"/>
              <a:t>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21380173">
            <a:off x="406315" y="960419"/>
            <a:ext cx="38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kosten Bio-Produkte?</a:t>
            </a:r>
          </a:p>
        </p:txBody>
      </p:sp>
    </p:spTree>
    <p:extLst>
      <p:ext uri="{BB962C8B-B14F-4D97-AF65-F5344CB8AC3E}">
        <p14:creationId xmlns:p14="http://schemas.microsoft.com/office/powerpoint/2010/main" val="3179126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9" name="Grafik 8" descr="Lebensmittelkoste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03" y="836712"/>
            <a:ext cx="8136904" cy="4824536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55576" y="5570588"/>
            <a:ext cx="7272808" cy="566762"/>
          </a:xfrm>
        </p:spPr>
        <p:txBody>
          <a:bodyPr/>
          <a:lstStyle/>
          <a:p>
            <a:pPr algn="just"/>
            <a:r>
              <a:rPr lang="de-DE" dirty="0"/>
              <a:t>Quelle: </a:t>
            </a:r>
            <a:r>
              <a:rPr lang="de-DE" dirty="0" smtClean="0"/>
              <a:t>eigene </a:t>
            </a:r>
            <a:r>
              <a:rPr lang="de-DE" dirty="0"/>
              <a:t>Darstellung in Anlehnung an die Neue Zürcher Zeitung (2. November 2017) und das </a:t>
            </a:r>
            <a:r>
              <a:rPr lang="en-GB" dirty="0"/>
              <a:t>United States Department of Agriculture (o</a:t>
            </a:r>
            <a:r>
              <a:rPr lang="en-GB" dirty="0" smtClean="0"/>
              <a:t>. D</a:t>
            </a:r>
            <a:r>
              <a:rPr lang="en-GB" dirty="0"/>
              <a:t>.)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979" y="82133"/>
            <a:ext cx="6995120" cy="1143000"/>
          </a:xfrm>
        </p:spPr>
        <p:txBody>
          <a:bodyPr>
            <a:normAutofit/>
          </a:bodyPr>
          <a:lstStyle/>
          <a:p>
            <a:r>
              <a:rPr lang="de-DE" dirty="0"/>
              <a:t>Bio-Fakten</a:t>
            </a:r>
          </a:p>
        </p:txBody>
      </p:sp>
      <p:pic>
        <p:nvPicPr>
          <p:cNvPr id="8" name="Inhaltsplatzhalter 7" descr="Getreide-Flächen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b="8911"/>
          <a:stretch/>
        </p:blipFill>
        <p:spPr>
          <a:xfrm>
            <a:off x="532294" y="1391654"/>
            <a:ext cx="3930045" cy="4122654"/>
          </a:xfrm>
        </p:spPr>
      </p:pic>
      <p:pic>
        <p:nvPicPr>
          <p:cNvPr id="9" name="Inhaltsplatzhalter 8" descr="Bio-Getreide-Anteil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7936"/>
          <a:stretch/>
        </p:blipFill>
        <p:spPr>
          <a:xfrm>
            <a:off x="4674967" y="1347538"/>
            <a:ext cx="3888813" cy="4166770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08792" y="5548054"/>
            <a:ext cx="3977047" cy="365125"/>
          </a:xfrm>
        </p:spPr>
        <p:txBody>
          <a:bodyPr/>
          <a:lstStyle/>
          <a:p>
            <a:r>
              <a:rPr lang="de-DE" dirty="0">
                <a:cs typeface="Calibri"/>
              </a:rPr>
              <a:t>Quelle: Eigene Darstellung in Anlehnung an </a:t>
            </a:r>
            <a:r>
              <a:rPr lang="de-DE" dirty="0"/>
              <a:t>Deutscher Landwirtschaftsverlag (22. November 2018)</a:t>
            </a:r>
            <a:r>
              <a:rPr lang="de-DE" dirty="0">
                <a:cs typeface="Calibri"/>
              </a:rPr>
              <a:t> 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B1BD2D89-B996-4F76-9CAA-5C20ED9F53A4}"/>
              </a:ext>
            </a:extLst>
          </p:cNvPr>
          <p:cNvSpPr txBox="1">
            <a:spLocks/>
          </p:cNvSpPr>
          <p:nvPr/>
        </p:nvSpPr>
        <p:spPr>
          <a:xfrm>
            <a:off x="4747890" y="5439946"/>
            <a:ext cx="4135415" cy="581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cs typeface="Calibri"/>
              </a:rPr>
              <a:t>Quelle: Eigene Darstellung in Anlehnung an </a:t>
            </a:r>
            <a:r>
              <a:rPr lang="de-DE" dirty="0"/>
              <a:t>Deutscher Landwirtschaftsverlag  (22. November 2018)</a:t>
            </a:r>
            <a:endParaRPr lang="de-DE" dirty="0"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Bio gesünder?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Die Ergebnisse von wissenschaftlichen Studien sind nicht eindeutig.</a:t>
            </a:r>
          </a:p>
          <a:p>
            <a:r>
              <a:rPr lang="de-DE" sz="2400" dirty="0"/>
              <a:t>Manche Studien sagen: Bio-Produkte und konventionelle Produkte unterscheiden sich </a:t>
            </a:r>
            <a:r>
              <a:rPr lang="de-DE" sz="2400" dirty="0" smtClean="0"/>
              <a:t>bei </a:t>
            </a:r>
            <a:r>
              <a:rPr lang="de-DE" sz="2400" dirty="0"/>
              <a:t>Nährstoffen und Rückständen von beispielsweise Pestiziden. </a:t>
            </a:r>
          </a:p>
          <a:p>
            <a:r>
              <a:rPr lang="de-DE" sz="2400" dirty="0"/>
              <a:t>Manche Studien sagen: Es gibt keine Unterschiede.</a:t>
            </a:r>
          </a:p>
          <a:p>
            <a:r>
              <a:rPr lang="de-DE" sz="2400" dirty="0"/>
              <a:t>Es ist unwahrscheinlich, dass die in den einzelnen Studien genannten unterschiedlichen Konzentrationen von Nährstoffen und </a:t>
            </a:r>
            <a:r>
              <a:rPr lang="de-DE" sz="2400" dirty="0" smtClean="0"/>
              <a:t>Rückständen </a:t>
            </a:r>
            <a:r>
              <a:rPr lang="de-DE" sz="2400" dirty="0"/>
              <a:t>einen Gesundheitsnutzen haben. 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DC271B8-E4F5-42F0-B419-9423AD75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4824413" cy="365125"/>
          </a:xfrm>
        </p:spPr>
        <p:txBody>
          <a:bodyPr/>
          <a:lstStyle/>
          <a:p>
            <a:r>
              <a:rPr lang="de-DE" dirty="0"/>
              <a:t>Quelle:  Kröhn et al. 2021</a:t>
            </a:r>
          </a:p>
        </p:txBody>
      </p:sp>
    </p:spTree>
    <p:extLst>
      <p:ext uri="{BB962C8B-B14F-4D97-AF65-F5344CB8AC3E}">
        <p14:creationId xmlns:p14="http://schemas.microsoft.com/office/powerpoint/2010/main" val="1400101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Ist Bio besser für die Umwelt?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Ja, denn… </a:t>
            </a:r>
          </a:p>
          <a:p>
            <a:r>
              <a:rPr lang="de-DE" sz="2400" dirty="0"/>
              <a:t>die Bodenfruchtbarkeit bleibt erhalten. </a:t>
            </a:r>
          </a:p>
          <a:p>
            <a:r>
              <a:rPr lang="de-DE" sz="2400" dirty="0"/>
              <a:t>das Grundwasser wird nicht verschmutzt. </a:t>
            </a:r>
          </a:p>
          <a:p>
            <a:r>
              <a:rPr lang="de-DE" sz="2400" dirty="0"/>
              <a:t>die pflanzliche Vielfalt wird gefördert. </a:t>
            </a:r>
          </a:p>
          <a:p>
            <a:r>
              <a:rPr lang="de-DE" sz="2400" dirty="0"/>
              <a:t>die Tiervielfalt bleibt erhalten.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A41556C-9A52-47A5-B200-8A627D70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4824413" cy="365125"/>
          </a:xfrm>
        </p:spPr>
        <p:txBody>
          <a:bodyPr/>
          <a:lstStyle/>
          <a:p>
            <a:r>
              <a:rPr lang="de-DE" dirty="0"/>
              <a:t>Quelle:  Kröhn et al. 2021</a:t>
            </a:r>
          </a:p>
        </p:txBody>
      </p:sp>
    </p:spTree>
    <p:extLst>
      <p:ext uri="{BB962C8B-B14F-4D97-AF65-F5344CB8AC3E}">
        <p14:creationId xmlns:p14="http://schemas.microsoft.com/office/powerpoint/2010/main" val="1391598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Auswirkungen einer Bio-Umstellung auf Betriebe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1703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Fakten in Rollenkarten stimmen:</a:t>
            </a:r>
          </a:p>
          <a:p>
            <a:pPr lvl="0">
              <a:buFont typeface="Wingdings"/>
              <a:buChar char="Ü"/>
            </a:pPr>
            <a:r>
              <a:rPr lang="de-DE" sz="2400" dirty="0">
                <a:sym typeface="Wingdings"/>
              </a:rPr>
              <a:t>e</a:t>
            </a:r>
            <a:r>
              <a:rPr lang="de-DE" sz="2400" dirty="0" smtClean="0">
                <a:sym typeface="Wingdings"/>
              </a:rPr>
              <a:t>ventuell </a:t>
            </a:r>
            <a:r>
              <a:rPr lang="de-DE" sz="2400" dirty="0"/>
              <a:t>bauliche Maßnahmen notwendig, um Bio-Rohstoffe von anderen zu trennen und Rückverfolgbarkeit gewährleisten zu können (z</a:t>
            </a:r>
            <a:r>
              <a:rPr lang="de-DE" sz="2400" dirty="0" smtClean="0"/>
              <a:t>. B</a:t>
            </a:r>
            <a:r>
              <a:rPr lang="de-DE" sz="2400" dirty="0"/>
              <a:t>. Bau von zusätzlichen Silos/Lagern)</a:t>
            </a:r>
          </a:p>
          <a:p>
            <a:pPr>
              <a:buFont typeface="Wingdings"/>
              <a:buChar char="Ü"/>
            </a:pPr>
            <a:r>
              <a:rPr lang="de-DE" sz="2400" dirty="0" smtClean="0"/>
              <a:t>nur </a:t>
            </a:r>
            <a:r>
              <a:rPr lang="de-DE" sz="2400" dirty="0"/>
              <a:t>biologische Schädlingsbekämpfung</a:t>
            </a:r>
          </a:p>
          <a:p>
            <a:pPr lvl="0">
              <a:buFont typeface="Wingdings"/>
              <a:buChar char="Ü"/>
            </a:pPr>
            <a:r>
              <a:rPr lang="de-DE" sz="2400" dirty="0"/>
              <a:t>Qualitätsschwankungen: Mehle </a:t>
            </a:r>
            <a:r>
              <a:rPr lang="de-DE" sz="2400" dirty="0" smtClean="0"/>
              <a:t>müssen aufwendig </a:t>
            </a:r>
            <a:r>
              <a:rPr lang="de-DE" sz="2400" dirty="0"/>
              <a:t>gemischt werden, um gleichbleibende Qualität zu sichern; in der Backstube muss vielleicht nachgesteuert </a:t>
            </a:r>
            <a:r>
              <a:rPr lang="de-DE" sz="2400" dirty="0" smtClean="0"/>
              <a:t>werden.</a:t>
            </a:r>
            <a:endParaRPr lang="de-DE" sz="2400" dirty="0"/>
          </a:p>
          <a:p>
            <a:pPr lvl="0">
              <a:buFont typeface="Wingdings"/>
              <a:buChar char="Ü"/>
            </a:pPr>
            <a:r>
              <a:rPr lang="de-DE" sz="2400" dirty="0"/>
              <a:t>n</a:t>
            </a:r>
            <a:r>
              <a:rPr lang="de-DE" sz="2400" dirty="0" smtClean="0"/>
              <a:t>ur </a:t>
            </a:r>
            <a:r>
              <a:rPr lang="de-DE" sz="2400" dirty="0"/>
              <a:t>manche Zusatzstoffe erlaubt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8A3AA8C-9898-4DBA-94FD-F0F1D15A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4824413" cy="365125"/>
          </a:xfrm>
        </p:spPr>
        <p:txBody>
          <a:bodyPr/>
          <a:lstStyle/>
          <a:p>
            <a:r>
              <a:rPr lang="de-DE" dirty="0"/>
              <a:t>Quelle:  Kröhn et al. 2021</a:t>
            </a:r>
          </a:p>
        </p:txBody>
      </p:sp>
    </p:spTree>
    <p:extLst>
      <p:ext uri="{BB962C8B-B14F-4D97-AF65-F5344CB8AC3E}">
        <p14:creationId xmlns:p14="http://schemas.microsoft.com/office/powerpoint/2010/main" val="109283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dirty="0"/>
              <a:t>Umsatz mit Bio-Lebensmitteln in Deutschland in den Jahren 2000 bis 2018 </a:t>
            </a:r>
            <a:r>
              <a:rPr lang="de-DE" sz="2200" dirty="0"/>
              <a:t>in Milliarden Euro</a:t>
            </a:r>
          </a:p>
        </p:txBody>
      </p:sp>
      <p:pic>
        <p:nvPicPr>
          <p:cNvPr id="8" name="Inhaltsplatzhalter 7" descr="Bio-Umsa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1588" y="1600200"/>
            <a:ext cx="5960824" cy="4525963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Quelle: statista (o.D.)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b="1" dirty="0"/>
          </a:p>
          <a:p>
            <a:pPr algn="ctr">
              <a:buNone/>
            </a:pPr>
            <a:endParaRPr lang="de-DE" b="1" dirty="0"/>
          </a:p>
          <a:p>
            <a:pPr algn="ctr">
              <a:buNone/>
            </a:pPr>
            <a:r>
              <a:rPr lang="de-DE" b="1" dirty="0"/>
              <a:t>Gute Beispiele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Berliner Kanti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1" y="116632"/>
            <a:ext cx="4610523" cy="6009531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Quelle: Rundfunk Berlin-Brandenburg (11. Dezember 2019)</a:t>
            </a:r>
            <a:endParaRPr lang="de-DE"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32267" y="6368382"/>
            <a:ext cx="4824536" cy="365125"/>
          </a:xfrm>
        </p:spPr>
        <p:txBody>
          <a:bodyPr/>
          <a:lstStyle/>
          <a:p>
            <a:r>
              <a:rPr lang="de-DE" dirty="0"/>
              <a:t>Quelle: Königlich Dänische Botschaft (</a:t>
            </a:r>
            <a:r>
              <a:rPr lang="de-DE" dirty="0" err="1"/>
              <a:t>o.D</a:t>
            </a:r>
            <a:r>
              <a:rPr lang="de-DE" dirty="0"/>
              <a:t>.)</a:t>
            </a:r>
            <a:endParaRPr lang="de-DE"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7" name="Inhaltsplatzhalter 6" descr="Kopenha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7164" y="116632"/>
            <a:ext cx="5782220" cy="600953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361165" y="6296191"/>
            <a:ext cx="3487579" cy="501651"/>
          </a:xfrm>
        </p:spPr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B!NErLe</a:t>
            </a:r>
            <a:r>
              <a:rPr lang="de-DE" dirty="0"/>
              <a:t> TU Berlin (</a:t>
            </a:r>
            <a:r>
              <a:rPr lang="de-DE" dirty="0">
                <a:ea typeface="+mn-lt"/>
                <a:cs typeface="+mn-lt"/>
              </a:rPr>
              <a:t>20. März 2020) [YouTube]</a:t>
            </a:r>
            <a:endParaRPr lang="de-DE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57290" y="27089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https://www.youtube.com/watch?v=p5wMkJQtsIA</a:t>
            </a:r>
          </a:p>
        </p:txBody>
      </p:sp>
    </p:spTree>
    <p:extLst>
      <p:ext uri="{BB962C8B-B14F-4D97-AF65-F5344CB8AC3E}">
        <p14:creationId xmlns:p14="http://schemas.microsoft.com/office/powerpoint/2010/main" val="12797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582E59-EF42-475F-AA65-A96C3575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B7E91F-8CE0-4371-9FC5-ECBC9944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0D75411-B48A-454D-BD3E-AFAFFCFE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30476"/>
            <a:ext cx="6995120" cy="114300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ECD6C2F-78D5-49CE-B5B8-70E522B2D121}"/>
              </a:ext>
            </a:extLst>
          </p:cNvPr>
          <p:cNvSpPr/>
          <p:nvPr/>
        </p:nvSpPr>
        <p:spPr>
          <a:xfrm>
            <a:off x="89756" y="980728"/>
            <a:ext cx="8964488" cy="4985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de-DE" sz="1100" dirty="0"/>
              <a:t>Bundeszentrale für politische Bildung (28. Dezember 2013): </a:t>
            </a:r>
            <a:r>
              <a:rPr lang="de-DE" sz="1100" i="1" dirty="0"/>
              <a:t>Aufgaben des Bundestages</a:t>
            </a:r>
            <a:r>
              <a:rPr lang="de-DE" sz="1100" dirty="0"/>
              <a:t>: </a:t>
            </a:r>
            <a:r>
              <a:rPr lang="de-DE" sz="1100" dirty="0">
                <a:hlinkClick r:id="rId2"/>
              </a:rPr>
              <a:t>www.bpb.de/politik/grundfragen/24-deutschland/40441/aufgaben-bundestag</a:t>
            </a:r>
            <a:r>
              <a:rPr lang="de-DE" sz="1100" dirty="0"/>
              <a:t>, </a:t>
            </a:r>
            <a:r>
              <a:rPr lang="de-DE" sz="1100" dirty="0" smtClean="0"/>
              <a:t>19.01.2021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/>
              <a:t>Quelle: </a:t>
            </a:r>
            <a:r>
              <a:rPr lang="de-DE" sz="1100" dirty="0" err="1"/>
              <a:t>B!NErLe</a:t>
            </a:r>
            <a:r>
              <a:rPr lang="de-DE" sz="1100" dirty="0"/>
              <a:t> TU Berlin (20. März 2020) [YouTube]: </a:t>
            </a:r>
            <a:r>
              <a:rPr lang="de-DE" sz="1100" i="1" dirty="0"/>
              <a:t>KORN-Expert*innen erzählen: „Warum eigentlich nachhaltig?“ – Aus dem Leben eines Bäckers</a:t>
            </a:r>
            <a:r>
              <a:rPr lang="de-DE" sz="1100" dirty="0"/>
              <a:t>: </a:t>
            </a:r>
            <a:r>
              <a:rPr lang="de-DE" sz="1100" dirty="0">
                <a:hlinkClick r:id="rId3"/>
              </a:rPr>
              <a:t>www.youtube.com/watch?v=p5wMkJQtsIA</a:t>
            </a:r>
            <a:r>
              <a:rPr lang="de-DE" sz="1100" dirty="0"/>
              <a:t>, </a:t>
            </a:r>
            <a:r>
              <a:rPr lang="de-DE" sz="1100" dirty="0" smtClean="0"/>
              <a:t>19.01.2021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  <a:buNone/>
            </a:pPr>
            <a:r>
              <a:rPr lang="de-DE" sz="1100" dirty="0"/>
              <a:t>Deutscher Bundestag (</a:t>
            </a:r>
            <a:r>
              <a:rPr lang="de-DE" sz="1100" dirty="0" smtClean="0"/>
              <a:t>o.0D</a:t>
            </a:r>
            <a:r>
              <a:rPr lang="de-DE" sz="1100" dirty="0"/>
              <a:t>.): </a:t>
            </a:r>
            <a:r>
              <a:rPr lang="de-DE" sz="1100" dirty="0">
                <a:hlinkClick r:id="rId4"/>
              </a:rPr>
              <a:t>www.bundestag.de/ausschuesse/a10_Ernaehrung_Landwirtschaft</a:t>
            </a:r>
            <a:r>
              <a:rPr lang="de-DE" sz="1100" dirty="0"/>
              <a:t>, </a:t>
            </a:r>
            <a:r>
              <a:rPr lang="de-DE" sz="1100" dirty="0" smtClean="0"/>
              <a:t>19.01.2021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/>
              <a:t>Deutscher Bundestag (23. Mai 2018) [YouTube]: </a:t>
            </a:r>
            <a:r>
              <a:rPr lang="de-DE" sz="1100" i="1" dirty="0"/>
              <a:t>Die Ausschüsse: Was machen die?</a:t>
            </a:r>
            <a:r>
              <a:rPr lang="de-DE" sz="1100" dirty="0"/>
              <a:t>: </a:t>
            </a:r>
            <a:r>
              <a:rPr lang="de-DE" sz="1100" dirty="0">
                <a:hlinkClick r:id="rId5"/>
              </a:rPr>
              <a:t>www.youtube.com/watch?v=aV_3FZjfoeo</a:t>
            </a:r>
            <a:r>
              <a:rPr lang="de-DE" sz="1100" dirty="0"/>
              <a:t>, </a:t>
            </a:r>
            <a:r>
              <a:rPr lang="de-DE" sz="1100" dirty="0" smtClean="0"/>
              <a:t>19.01.2021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/>
              <a:t>Deutscher Landwirtschaftsverlag – agrarheute (22. November 2018): </a:t>
            </a:r>
            <a:r>
              <a:rPr lang="de-DE" sz="1100" i="1" dirty="0"/>
              <a:t>Biogetreide: Gute Ernte und stabile Preise</a:t>
            </a:r>
            <a:r>
              <a:rPr lang="de-DE" sz="1100" dirty="0"/>
              <a:t>: </a:t>
            </a:r>
            <a:r>
              <a:rPr lang="de-DE" sz="1100" dirty="0">
                <a:hlinkClick r:id="rId6"/>
              </a:rPr>
              <a:t>www.agrarheute.com/markt/marktfruechte/biogetreide-gute-ernte-stabile-preise-549750</a:t>
            </a:r>
            <a:r>
              <a:rPr lang="de-DE" sz="1100" dirty="0"/>
              <a:t>, 25.01.2021</a:t>
            </a:r>
          </a:p>
          <a:p>
            <a:pPr>
              <a:spcBef>
                <a:spcPts val="600"/>
              </a:spcBef>
            </a:pPr>
            <a:r>
              <a:rPr lang="de-DE" sz="1100" dirty="0"/>
              <a:t>EPIZ – Zentrum für Globales Lernen (19. November 2020) [YouTube]: </a:t>
            </a:r>
            <a:r>
              <a:rPr lang="de-DE" sz="1100" i="1" dirty="0"/>
              <a:t>Warum eigentlich Bio?</a:t>
            </a:r>
            <a:r>
              <a:rPr lang="de-DE" sz="1100" dirty="0"/>
              <a:t>: </a:t>
            </a:r>
            <a:r>
              <a:rPr lang="de-DE" sz="1100" dirty="0">
                <a:hlinkClick r:id="rId7"/>
              </a:rPr>
              <a:t>www.youtube.com/watch?v=XvNrE4b44Z8</a:t>
            </a:r>
            <a:r>
              <a:rPr lang="de-DE" sz="1100" dirty="0"/>
              <a:t>, </a:t>
            </a:r>
            <a:r>
              <a:rPr lang="de-DE" sz="1100" dirty="0" smtClean="0"/>
              <a:t>19.01.2021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>
                <a:cs typeface="Calibri"/>
              </a:rPr>
              <a:t>EPIZ –Zentrum für Globales Lernen (21. Januar 2021) [YouTube]: </a:t>
            </a:r>
            <a:r>
              <a:rPr lang="de-DE" sz="1100" i="1" dirty="0">
                <a:cs typeface="Calibri"/>
              </a:rPr>
              <a:t>Planspiel </a:t>
            </a:r>
            <a:r>
              <a:rPr lang="de-DE" sz="1100" i="1" dirty="0" smtClean="0">
                <a:cs typeface="Calibri"/>
              </a:rPr>
              <a:t>„50 </a:t>
            </a:r>
            <a:r>
              <a:rPr lang="de-DE" sz="1100" i="1" dirty="0" err="1"/>
              <a:t>Percent</a:t>
            </a:r>
            <a:r>
              <a:rPr lang="de-DE" sz="1100" i="1" dirty="0"/>
              <a:t>?!" Einführungsfilm</a:t>
            </a:r>
            <a:r>
              <a:rPr lang="de-DE" sz="1100" dirty="0"/>
              <a:t>: </a:t>
            </a:r>
            <a:r>
              <a:rPr lang="de-DE" sz="1100" dirty="0">
                <a:hlinkClick r:id="rId8"/>
              </a:rPr>
              <a:t>www</a:t>
            </a:r>
            <a:r>
              <a:rPr lang="de-DE" sz="1100" dirty="0">
                <a:cs typeface="Calibri"/>
                <a:hlinkClick r:id="rId8"/>
              </a:rPr>
              <a:t>.youtube.com/watch?v=nLKws6VGQSU&amp;feature=youtu.be</a:t>
            </a:r>
            <a:r>
              <a:rPr lang="de-DE" sz="1100" dirty="0">
                <a:cs typeface="Calibri"/>
              </a:rPr>
              <a:t>, 21.01.2021</a:t>
            </a:r>
            <a:endParaRPr lang="de-DE" sz="1100" dirty="0">
              <a:ea typeface="+mn-lt"/>
              <a:cs typeface="+mn-lt"/>
            </a:endParaRPr>
          </a:p>
          <a:p>
            <a:pPr>
              <a:spcBef>
                <a:spcPts val="600"/>
              </a:spcBef>
              <a:buNone/>
            </a:pPr>
            <a:r>
              <a:rPr lang="de-DE" sz="1100" dirty="0"/>
              <a:t>Königlich Dänische Botschaft (o</a:t>
            </a:r>
            <a:r>
              <a:rPr lang="de-DE" sz="1100" dirty="0" smtClean="0"/>
              <a:t>. D</a:t>
            </a:r>
            <a:r>
              <a:rPr lang="de-DE" sz="1100" dirty="0"/>
              <a:t>.): </a:t>
            </a:r>
            <a:r>
              <a:rPr lang="de-DE" sz="1100" i="1" dirty="0"/>
              <a:t>Gutes Essen für alle - Gemeinschaftsgastronomie in Kopenhagen</a:t>
            </a:r>
            <a:r>
              <a:rPr lang="de-DE" sz="1100" dirty="0"/>
              <a:t>: </a:t>
            </a:r>
            <a:r>
              <a:rPr lang="de-DE" sz="1100" dirty="0">
                <a:hlinkClick r:id="rId9"/>
              </a:rPr>
              <a:t>www.daenischessen.com/journal/food-lifestyle/gemeinschaftsgastronomie-kopenhagen/</a:t>
            </a:r>
            <a:r>
              <a:rPr lang="de-DE" sz="1100" dirty="0"/>
              <a:t>, </a:t>
            </a:r>
            <a:r>
              <a:rPr lang="de-DE" sz="1100" dirty="0" smtClean="0"/>
              <a:t>13.01.2020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/>
              <a:t>Kröhn, Silvana; Niehues, Jana (2021): </a:t>
            </a:r>
            <a:r>
              <a:rPr lang="de-DE" sz="1100" i="1" dirty="0" err="1"/>
              <a:t>korn</a:t>
            </a:r>
            <a:r>
              <a:rPr lang="de-DE" sz="1100" i="1" dirty="0"/>
              <a:t> – Insider-Tipps und Tricks der Bio-Profis</a:t>
            </a:r>
            <a:r>
              <a:rPr lang="de-DE" sz="1100" dirty="0"/>
              <a:t>:</a:t>
            </a:r>
            <a:r>
              <a:rPr lang="de-DE" sz="1100" i="1" dirty="0"/>
              <a:t> </a:t>
            </a:r>
            <a:r>
              <a:rPr lang="de-DE" sz="1100" u="sng" dirty="0">
                <a:hlinkClick r:id="rId10"/>
              </a:rPr>
              <a:t>www.epiz-berlin.de/publications/korn-zeitschrift-fuer-azubis/</a:t>
            </a:r>
            <a:r>
              <a:rPr lang="de-DE" sz="1100" dirty="0"/>
              <a:t>, </a:t>
            </a:r>
          </a:p>
          <a:p>
            <a:pPr>
              <a:spcBef>
                <a:spcPts val="600"/>
              </a:spcBef>
            </a:pPr>
            <a:r>
              <a:rPr lang="de-DE" sz="1100" dirty="0" err="1"/>
              <a:t>Landkorb</a:t>
            </a:r>
            <a:r>
              <a:rPr lang="de-DE" sz="1100" dirty="0"/>
              <a:t> GmbH &amp; Co. KG (o.D.): </a:t>
            </a:r>
            <a:r>
              <a:rPr lang="de-DE" sz="1100" dirty="0">
                <a:hlinkClick r:id="rId11"/>
              </a:rPr>
              <a:t>www.landkorb.de</a:t>
            </a:r>
            <a:r>
              <a:rPr lang="de-DE" sz="1100" dirty="0"/>
              <a:t>, </a:t>
            </a:r>
            <a:r>
              <a:rPr lang="de-DE" sz="1100" dirty="0" smtClean="0"/>
              <a:t>19.01.2021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/>
              <a:t>Neue Zürcher Zeitung (2. November 2017): </a:t>
            </a:r>
            <a:r>
              <a:rPr lang="de-DE" sz="1100" i="1" dirty="0"/>
              <a:t> Je mehr Wohlstand, desto weniger anteilige Ausgaben für Essen: ein positiver Zusammenhang?</a:t>
            </a:r>
            <a:r>
              <a:rPr lang="de-DE" sz="1100" dirty="0"/>
              <a:t>: </a:t>
            </a:r>
            <a:r>
              <a:rPr lang="de-DE" sz="1100" dirty="0">
                <a:hlinkClick r:id="rId12"/>
              </a:rPr>
              <a:t>www.nzz.ch/wirtschaft/je-hoeher-der-wohlstand-desto-kleiner-der-anteil-der-essensausgaben-ein-uneingeschraenkt-positiver-zusammenhang-ld.1321011</a:t>
            </a:r>
            <a:r>
              <a:rPr lang="de-DE" sz="1100" dirty="0"/>
              <a:t>, 25.01.2021</a:t>
            </a:r>
          </a:p>
          <a:p>
            <a:pPr>
              <a:spcBef>
                <a:spcPts val="600"/>
              </a:spcBef>
            </a:pPr>
            <a:r>
              <a:rPr lang="de-DE" sz="1100" dirty="0"/>
              <a:t>Rundfunk Berlin-Brandenburg (rbb) (11. Dezember 2019): </a:t>
            </a:r>
            <a:r>
              <a:rPr lang="de-DE" sz="1100" i="1" dirty="0"/>
              <a:t>Grundschulen und Knäste sollen mehr Bio-Essen bekommen</a:t>
            </a:r>
            <a:r>
              <a:rPr lang="de-DE" sz="1100" dirty="0"/>
              <a:t>:</a:t>
            </a:r>
            <a:r>
              <a:rPr lang="de-DE" sz="1100" i="1" dirty="0"/>
              <a:t> </a:t>
            </a:r>
            <a:r>
              <a:rPr lang="de-DE" sz="1100" dirty="0">
                <a:hlinkClick r:id="rId13"/>
              </a:rPr>
              <a:t>www.rbb24.de/politik/beitrag/2019/12/bio-essen-kantinen-kita-schule-haelfte-behrendt-betriebe.html</a:t>
            </a:r>
            <a:r>
              <a:rPr lang="de-DE" sz="1100" dirty="0"/>
              <a:t>, </a:t>
            </a:r>
            <a:r>
              <a:rPr lang="de-DE" sz="1100" dirty="0" smtClean="0"/>
              <a:t>13.01.2020</a:t>
            </a:r>
            <a:endParaRPr lang="de-DE" sz="1100" dirty="0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de-DE" sz="1100" dirty="0"/>
              <a:t>statista (</a:t>
            </a:r>
            <a:r>
              <a:rPr lang="de-DE" sz="1100" dirty="0" smtClean="0"/>
              <a:t>o. D</a:t>
            </a:r>
            <a:r>
              <a:rPr lang="de-DE" sz="1100" dirty="0"/>
              <a:t>.): </a:t>
            </a:r>
            <a:r>
              <a:rPr lang="de-DE" sz="1100" i="1" dirty="0"/>
              <a:t>Umsatz mit Bio-Lebensmitteln in Deutschland in den Jahren 2000 bis 2018</a:t>
            </a:r>
            <a:r>
              <a:rPr lang="de-DE" sz="1100" dirty="0"/>
              <a:t>:</a:t>
            </a:r>
            <a:r>
              <a:rPr lang="de-DE" sz="1100" i="1" dirty="0"/>
              <a:t> </a:t>
            </a:r>
            <a:r>
              <a:rPr lang="de-DE" sz="1100" dirty="0">
                <a:solidFill>
                  <a:srgbClr val="80008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https://de.statista.com/statistik/daten/studie/4109/umfrage/bio-lebensmittel-umsatz-zeitreihe/</a:t>
            </a:r>
            <a:r>
              <a:rPr lang="de-DE" sz="1100" dirty="0"/>
              <a:t>, 10.12.2019</a:t>
            </a:r>
          </a:p>
          <a:p>
            <a:pPr>
              <a:spcBef>
                <a:spcPts val="600"/>
              </a:spcBef>
            </a:pPr>
            <a:r>
              <a:rPr lang="en-GB" sz="1100" dirty="0"/>
              <a:t>United States Department of Agriculture - Economic Research Service (o</a:t>
            </a:r>
            <a:r>
              <a:rPr lang="en-GB" sz="1100" dirty="0" smtClean="0"/>
              <a:t>. D</a:t>
            </a:r>
            <a:r>
              <a:rPr lang="en-GB" sz="1100" dirty="0"/>
              <a:t>.): www.ers.usda.gov/data-products/food-expenditure-series/, 25.01.2021</a:t>
            </a:r>
            <a:endParaRPr lang="de-DE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540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58894"/>
            <a:ext cx="727280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Projektpartner und Fördergeber</a:t>
            </a:r>
          </a:p>
        </p:txBody>
      </p:sp>
      <p:pic>
        <p:nvPicPr>
          <p:cNvPr id="6" name="Bild 2" descr="IZT_Logo_CMYK_de_f_20140130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6" y="2784457"/>
            <a:ext cx="2899985" cy="1140662"/>
          </a:xfrm>
          <a:prstGeom prst="rect">
            <a:avLst/>
          </a:prstGeom>
        </p:spPr>
      </p:pic>
      <p:pic>
        <p:nvPicPr>
          <p:cNvPr id="7" name="Bild 3" descr="WI_Logo_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3111155"/>
            <a:ext cx="3024336" cy="636702"/>
          </a:xfrm>
          <a:prstGeom prst="rect">
            <a:avLst/>
          </a:prstGeom>
        </p:spPr>
      </p:pic>
      <p:pic>
        <p:nvPicPr>
          <p:cNvPr id="8" name="Bild 6" descr="LOGOepizglobaleslernen.fh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8335"/>
            <a:ext cx="1152128" cy="1116898"/>
          </a:xfrm>
          <a:prstGeom prst="rect">
            <a:avLst/>
          </a:prstGeom>
        </p:spPr>
      </p:pic>
      <p:pic>
        <p:nvPicPr>
          <p:cNvPr id="9" name="Bild 7" descr="Logo_der_Technischen_Universität_Berli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10" y="1411687"/>
            <a:ext cx="1703918" cy="953344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63666" y="4796919"/>
            <a:ext cx="6696844" cy="1190091"/>
            <a:chOff x="0" y="0"/>
            <a:chExt cx="6305550" cy="1002665"/>
          </a:xfrm>
        </p:grpSpPr>
        <p:pic>
          <p:nvPicPr>
            <p:cNvPr id="15" name="Grafik 14" descr="C:\Users\kestner.sylvia\AppData\Local\Microsoft\Windows\Temporary Internet Files\Content.Word\BMBF_gefördert vom_deutsch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8"/>
            <a:stretch/>
          </p:blipFill>
          <p:spPr bwMode="auto">
            <a:xfrm>
              <a:off x="0" y="0"/>
              <a:ext cx="1612900" cy="10026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300" y="323850"/>
              <a:ext cx="1058545" cy="502285"/>
            </a:xfrm>
            <a:prstGeom prst="rect">
              <a:avLst/>
            </a:prstGeom>
          </p:spPr>
        </p:pic>
        <p:pic>
          <p:nvPicPr>
            <p:cNvPr id="17" name="Grafik 16" descr="\\bibb.de\daten\BIBB\AB42\Nachhaltigkeit\0_MV BBNE 2015\Öffentlichkeitsarbeit\4. Logos_BBnE_BIBB_BMBF_BNE\BIBB_Logo-Datensatz_deutsch\BIBB-Logo_DE_CMYK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0" y="222250"/>
              <a:ext cx="1955800" cy="651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 descr="C:\Users\Fernandez\AppData\Local\Microsoft\Windows\INetCache\Content.Word\Logo_2019_MV_Nachhaltigkeit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600" y="88900"/>
              <a:ext cx="610870" cy="7683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460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Bio</a:t>
            </a:r>
            <a:r>
              <a:rPr lang="de-DE" dirty="0"/>
              <a:t>? Was ist das?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68479" y="6357526"/>
            <a:ext cx="5256584" cy="351918"/>
          </a:xfrm>
        </p:spPr>
        <p:txBody>
          <a:bodyPr/>
          <a:lstStyle/>
          <a:p>
            <a:r>
              <a:rPr lang="de-DE" dirty="0">
                <a:ea typeface="+mn-lt"/>
                <a:cs typeface="+mn-lt"/>
              </a:rPr>
              <a:t>Quelle: EPIZ – Zentrum für Globales Lernen (19. November 2020) [YouTube]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endParaRPr lang="de-DE" sz="1800" dirty="0">
              <a:hlinkClick r:id="rId2"/>
            </a:endParaRPr>
          </a:p>
          <a:p>
            <a:pPr marL="0" indent="0" algn="ctr">
              <a:buNone/>
            </a:pPr>
            <a:r>
              <a:rPr lang="de-DE" sz="1800" dirty="0">
                <a:hlinkClick r:id="rId2"/>
              </a:rPr>
              <a:t>https://www.youtube.com/watch?v=XvNrE4b44Z8</a:t>
            </a:r>
            <a:r>
              <a:rPr lang="de-DE" sz="18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Planspiel – Was ist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de-DE" dirty="0"/>
              <a:t>k</a:t>
            </a:r>
            <a:r>
              <a:rPr lang="de-DE" dirty="0" smtClean="0"/>
              <a:t>ein </a:t>
            </a:r>
            <a:r>
              <a:rPr lang="de-DE" dirty="0"/>
              <a:t>Theaterstück</a:t>
            </a:r>
          </a:p>
          <a:p>
            <a:r>
              <a:rPr lang="de-DE" dirty="0"/>
              <a:t>Es geht um ein Problem. </a:t>
            </a:r>
          </a:p>
          <a:p>
            <a:r>
              <a:rPr lang="de-DE" dirty="0"/>
              <a:t>a</a:t>
            </a:r>
            <a:r>
              <a:rPr lang="de-DE" dirty="0" smtClean="0"/>
              <a:t>usgedachte </a:t>
            </a:r>
            <a:r>
              <a:rPr lang="de-DE" dirty="0"/>
              <a:t>Situation mit wahrem Hintergrund</a:t>
            </a:r>
          </a:p>
          <a:p>
            <a:r>
              <a:rPr lang="de-DE" dirty="0"/>
              <a:t>Alle spielen </a:t>
            </a:r>
            <a:r>
              <a:rPr lang="de-DE" dirty="0" smtClean="0"/>
              <a:t>in Gruppen.</a:t>
            </a:r>
            <a:endParaRPr lang="de-DE" dirty="0"/>
          </a:p>
          <a:p>
            <a:r>
              <a:rPr lang="de-DE" dirty="0" smtClean="0"/>
              <a:t>Alle v</a:t>
            </a:r>
            <a:r>
              <a:rPr lang="de-DE" dirty="0" smtClean="0"/>
              <a:t>erhandeln </a:t>
            </a:r>
            <a:r>
              <a:rPr lang="de-DE" dirty="0"/>
              <a:t>und versuchen, ihre Ziele zu </a:t>
            </a:r>
            <a:r>
              <a:rPr lang="de-DE" dirty="0" smtClean="0"/>
              <a:t>erreichen.</a:t>
            </a:r>
            <a:endParaRPr lang="de-DE" dirty="0"/>
          </a:p>
          <a:p>
            <a:r>
              <a:rPr lang="de-DE" dirty="0"/>
              <a:t>Am Ende entscheidet der Ausschuss.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Unsere Planspielsituation</a:t>
            </a:r>
          </a:p>
        </p:txBody>
      </p:sp>
      <p:pic>
        <p:nvPicPr>
          <p:cNvPr id="8" name="Inhaltsplatzhalter 7" descr="Bundestagsausschu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295996" cy="4929411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Quelle: Deutscher Bundestag (o.D.)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845" y="515628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de-DE" dirty="0"/>
              <a:t>Was macht ein Ausschuss des Deutschen Bundestages?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Quelle: Deutscher Bundestag (23. Mai 2018) [YouTube]</a:t>
            </a:r>
            <a:endParaRPr lang="de-DE">
              <a:cs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https://www.youtube.com/watch?v=aV_3FZjfoeo</a:t>
            </a:r>
          </a:p>
        </p:txBody>
      </p:sp>
    </p:spTree>
    <p:extLst>
      <p:ext uri="{BB962C8B-B14F-4D97-AF65-F5344CB8AC3E}">
        <p14:creationId xmlns:p14="http://schemas.microsoft.com/office/powerpoint/2010/main" val="177258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Ausschu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784900" cy="5433467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/>
              <a:t>Quelle: </a:t>
            </a:r>
            <a:r>
              <a:rPr lang="de-DE" dirty="0">
                <a:ea typeface="+mn-lt"/>
                <a:cs typeface="+mn-lt"/>
              </a:rPr>
              <a:t>EPIZ –Zentrum für Globales Lernen (21. Januar 2021) [YouTube]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2000" dirty="0">
              <a:hlinkClick r:id="rId2"/>
            </a:endParaRPr>
          </a:p>
          <a:p>
            <a:pPr marL="0" indent="0" algn="ctr">
              <a:buNone/>
            </a:pPr>
            <a:endParaRPr lang="de-DE" sz="2000" dirty="0">
              <a:hlinkClick r:id="rId2"/>
            </a:endParaRPr>
          </a:p>
          <a:p>
            <a:pPr marL="0" indent="0" algn="ctr">
              <a:buNone/>
            </a:pPr>
            <a:endParaRPr lang="de-DE" sz="2000" dirty="0">
              <a:hlinkClick r:id="rId2"/>
            </a:endParaRPr>
          </a:p>
          <a:p>
            <a:pPr marL="0" indent="0" algn="ctr">
              <a:buNone/>
            </a:pPr>
            <a:endParaRPr lang="de-DE" sz="2000" dirty="0">
              <a:hlinkClick r:id="rId2"/>
            </a:endParaRPr>
          </a:p>
          <a:p>
            <a:pPr marL="0" indent="0" algn="ctr">
              <a:buNone/>
            </a:pPr>
            <a:r>
              <a:rPr lang="de-DE" sz="2000" dirty="0">
                <a:hlinkClick r:id="rId2"/>
              </a:rPr>
              <a:t>https://youtu.be/nLKws6VGQSU</a:t>
            </a:r>
            <a:r>
              <a:rPr lang="de-DE" sz="20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Bildschirmpräsentation (4:3)</PresentationFormat>
  <Paragraphs>193</Paragraphs>
  <Slides>35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Larissa-Design</vt:lpstr>
      <vt:lpstr>50 Percent?! Ein Planspiel zum Thema Bio-Anbau</vt:lpstr>
      <vt:lpstr>PowerPoint-Präsentation</vt:lpstr>
      <vt:lpstr>Umsatz mit Bio-Lebensmitteln in Deutschland in den Jahren 2000 bis 2018 in Milliarden Euro</vt:lpstr>
      <vt:lpstr>Bio? Was ist das?</vt:lpstr>
      <vt:lpstr>Planspiel – Was ist das?</vt:lpstr>
      <vt:lpstr>Unsere Planspielsituation</vt:lpstr>
      <vt:lpstr>Was macht ein Ausschuss des Deutschen Bundestages? </vt:lpstr>
      <vt:lpstr>PowerPoint-Präsentation</vt:lpstr>
      <vt:lpstr>PowerPoint-Präsentation</vt:lpstr>
      <vt:lpstr>Gesetzesentwurf</vt:lpstr>
      <vt:lpstr>Ablauf und Spielregeln</vt:lpstr>
      <vt:lpstr>Aufteilung der Gruppen</vt:lpstr>
      <vt:lpstr>EINARBEITUNGSPHASE – 20 MIN.</vt:lpstr>
      <vt:lpstr>VORSTELLUNGSRUNDE – 10 MIN.</vt:lpstr>
      <vt:lpstr>KONTAKTPHASE – 45 MIN.</vt:lpstr>
      <vt:lpstr>ÖFFENTL. ANHÖRUNG – 20 MIN.</vt:lpstr>
      <vt:lpstr>PowerPoint-Präsentation</vt:lpstr>
      <vt:lpstr>PowerPoint-Präsentation</vt:lpstr>
      <vt:lpstr>PowerPoint-Präsentation</vt:lpstr>
      <vt:lpstr>Was denken Sie persönlich über den Gesetzesvorschlag?</vt:lpstr>
      <vt:lpstr>Ausschuss für Ernährung und Landwirtschaft</vt:lpstr>
      <vt:lpstr>Ausschuss für Ernährung und Landwirtschaft</vt:lpstr>
      <vt:lpstr>Preise: Wie kommen sie zustande?</vt:lpstr>
      <vt:lpstr>PowerPoint-Präsentation</vt:lpstr>
      <vt:lpstr>PowerPoint-Präsentation</vt:lpstr>
      <vt:lpstr>Bio-Fakten</vt:lpstr>
      <vt:lpstr>Ist Bio gesünder?</vt:lpstr>
      <vt:lpstr>Ist Bio besser für die Umwelt?</vt:lpstr>
      <vt:lpstr>Auswirkungen einer Bio-Umstellung auf Betriebe</vt:lpstr>
      <vt:lpstr>PowerPoint-Präsentation</vt:lpstr>
      <vt:lpstr>PowerPoint-Präsentation</vt:lpstr>
      <vt:lpstr>PowerPoint-Präsentation</vt:lpstr>
      <vt:lpstr>PowerPoint-Präsentation</vt:lpstr>
      <vt:lpstr>Quellenverzeichnis</vt:lpstr>
      <vt:lpstr>Projektpartner und Fördergeber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dell</dc:creator>
  <cp:lastModifiedBy>Silvana Kröhn</cp:lastModifiedBy>
  <cp:revision>327</cp:revision>
  <dcterms:created xsi:type="dcterms:W3CDTF">2019-01-25T15:29:40Z</dcterms:created>
  <dcterms:modified xsi:type="dcterms:W3CDTF">2021-03-18T19:30:43Z</dcterms:modified>
</cp:coreProperties>
</file>