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7" r:id="rId4"/>
    <p:sldId id="278" r:id="rId5"/>
    <p:sldId id="269" r:id="rId6"/>
    <p:sldId id="272" r:id="rId7"/>
    <p:sldId id="274" r:id="rId8"/>
    <p:sldId id="275" r:id="rId9"/>
    <p:sldId id="271" r:id="rId10"/>
    <p:sldId id="268" r:id="rId11"/>
    <p:sldId id="260" r:id="rId12"/>
    <p:sldId id="273" r:id="rId13"/>
    <p:sldId id="259" r:id="rId14"/>
    <p:sldId id="263" r:id="rId15"/>
    <p:sldId id="27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59FBD-8C16-4E31-909B-B9BADE19989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8379286-2145-48C5-ACD0-DB8EB7FA30E1}">
      <dgm:prSet phldrT="[Text]" custT="1"/>
      <dgm:spPr>
        <a:ln w="38100">
          <a:solidFill>
            <a:srgbClr val="000000"/>
          </a:solidFill>
        </a:ln>
      </dgm:spPr>
      <dgm:t>
        <a:bodyPr/>
        <a:lstStyle/>
        <a:p>
          <a:r>
            <a:rPr lang="de-DE" sz="2400" b="1" dirty="0" smtClean="0">
              <a:latin typeface="+mn-lt"/>
            </a:rPr>
            <a:t> 1. </a:t>
          </a:r>
        </a:p>
        <a:p>
          <a:r>
            <a:rPr lang="de-DE" sz="2400" b="1" dirty="0" smtClean="0">
              <a:latin typeface="+mn-lt"/>
            </a:rPr>
            <a:t>In den </a:t>
          </a:r>
          <a:r>
            <a:rPr lang="de-DE" sz="2400" b="1" dirty="0" err="1" smtClean="0">
              <a:latin typeface="+mn-lt"/>
            </a:rPr>
            <a:t>Boberger</a:t>
          </a:r>
          <a:r>
            <a:rPr lang="de-DE" sz="2400" b="1" dirty="0" smtClean="0">
              <a:latin typeface="+mn-lt"/>
            </a:rPr>
            <a:t> Dünen am Stadtrand von Hamburg wurden Bauxit-Vorkommen entdeckt.</a:t>
          </a:r>
        </a:p>
      </dgm:t>
    </dgm:pt>
    <dgm:pt modelId="{0D7470A5-32EB-41CB-841F-707364224DD3}" type="parTrans" cxnId="{A0F9F855-2177-4C88-BBE9-2E212D7F03F6}">
      <dgm:prSet/>
      <dgm:spPr/>
      <dgm:t>
        <a:bodyPr/>
        <a:lstStyle/>
        <a:p>
          <a:endParaRPr lang="de-DE"/>
        </a:p>
      </dgm:t>
    </dgm:pt>
    <dgm:pt modelId="{9A452AE6-54B3-405D-B6C6-5CAC034A721E}" type="sibTrans" cxnId="{A0F9F855-2177-4C88-BBE9-2E212D7F03F6}">
      <dgm:prSet/>
      <dgm:spPr/>
      <dgm:t>
        <a:bodyPr/>
        <a:lstStyle/>
        <a:p>
          <a:endParaRPr lang="de-DE"/>
        </a:p>
      </dgm:t>
    </dgm:pt>
    <dgm:pt modelId="{52F6FD63-C6BD-4F5C-ADAC-F2243BF23549}">
      <dgm:prSet phldrT="[Text]" custT="1"/>
      <dgm:spPr>
        <a:ln w="38100">
          <a:solidFill>
            <a:srgbClr val="000000"/>
          </a:solidFill>
        </a:ln>
      </dgm:spPr>
      <dgm:t>
        <a:bodyPr/>
        <a:lstStyle/>
        <a:p>
          <a:r>
            <a:rPr lang="de-DE" sz="2400" b="1" dirty="0" smtClean="0">
              <a:latin typeface="+mn-lt"/>
            </a:rPr>
            <a:t> 4. </a:t>
          </a:r>
        </a:p>
        <a:p>
          <a:r>
            <a:rPr lang="de-DE" sz="2400" b="1" dirty="0" smtClean="0">
              <a:latin typeface="+mn-lt"/>
            </a:rPr>
            <a:t>Mehr als die Hälfte der deutschen Exporte beruht auf Metallen.</a:t>
          </a:r>
          <a:endParaRPr lang="de-DE" sz="2400" b="1" dirty="0">
            <a:latin typeface="+mn-lt"/>
          </a:endParaRPr>
        </a:p>
      </dgm:t>
    </dgm:pt>
    <dgm:pt modelId="{9BBC9FA9-037B-4DAF-939C-C6A763F94F86}" type="parTrans" cxnId="{C9706584-579D-4A5D-8E57-53591EB6C20D}">
      <dgm:prSet/>
      <dgm:spPr/>
      <dgm:t>
        <a:bodyPr/>
        <a:lstStyle/>
        <a:p>
          <a:endParaRPr lang="de-DE"/>
        </a:p>
      </dgm:t>
    </dgm:pt>
    <dgm:pt modelId="{C259309C-834A-441B-84C0-6D2B3B28D1E7}" type="sibTrans" cxnId="{C9706584-579D-4A5D-8E57-53591EB6C20D}">
      <dgm:prSet/>
      <dgm:spPr/>
      <dgm:t>
        <a:bodyPr/>
        <a:lstStyle/>
        <a:p>
          <a:endParaRPr lang="de-DE"/>
        </a:p>
      </dgm:t>
    </dgm:pt>
    <dgm:pt modelId="{37427D13-DDB8-4C3A-A4F2-31BDC1205FDE}">
      <dgm:prSet phldrT="[Text]" custT="1"/>
      <dgm:spPr>
        <a:ln w="38100">
          <a:solidFill>
            <a:srgbClr val="000000"/>
          </a:solidFill>
        </a:ln>
      </dgm:spPr>
      <dgm:t>
        <a:bodyPr/>
        <a:lstStyle/>
        <a:p>
          <a:r>
            <a:rPr lang="de-DE" sz="2400" dirty="0" smtClean="0">
              <a:latin typeface="Trebuchet MS" panose="020B0603020202020204" pitchFamily="34" charset="0"/>
            </a:rPr>
            <a:t>5.</a:t>
          </a:r>
        </a:p>
        <a:p>
          <a:r>
            <a:rPr lang="de-DE" sz="2400" dirty="0" smtClean="0">
              <a:latin typeface="Trebuchet MS" panose="020B0603020202020204" pitchFamily="34" charset="0"/>
            </a:rPr>
            <a:t> Eines der größten Gesundheitsrisiken in Tagebaugemeinden sind Atemwegserkrankungen.</a:t>
          </a:r>
          <a:r>
            <a:rPr lang="de-DE" sz="1800" dirty="0" smtClean="0">
              <a:latin typeface="Trebuchet MS" panose="020B0603020202020204" pitchFamily="34" charset="0"/>
            </a:rPr>
            <a:t> </a:t>
          </a:r>
          <a:endParaRPr lang="de-DE" sz="1800" dirty="0"/>
        </a:p>
      </dgm:t>
    </dgm:pt>
    <dgm:pt modelId="{5228E2BF-7801-4343-A3D2-C69D0CFAB243}" type="parTrans" cxnId="{434BE64B-20AE-4445-BDF8-CD6DA3D51823}">
      <dgm:prSet/>
      <dgm:spPr/>
      <dgm:t>
        <a:bodyPr/>
        <a:lstStyle/>
        <a:p>
          <a:endParaRPr lang="de-DE"/>
        </a:p>
      </dgm:t>
    </dgm:pt>
    <dgm:pt modelId="{480343FD-85D9-4F9B-9D2F-06A27AD8DE0C}" type="sibTrans" cxnId="{434BE64B-20AE-4445-BDF8-CD6DA3D51823}">
      <dgm:prSet/>
      <dgm:spPr/>
      <dgm:t>
        <a:bodyPr/>
        <a:lstStyle/>
        <a:p>
          <a:endParaRPr lang="de-DE"/>
        </a:p>
      </dgm:t>
    </dgm:pt>
    <dgm:pt modelId="{52CE2E62-BAD4-42E5-A467-B356283ABF3C}">
      <dgm:prSet phldrT="[Text]" custT="1"/>
      <dgm:spPr>
        <a:ln w="38100">
          <a:solidFill>
            <a:srgbClr val="000000"/>
          </a:solidFill>
        </a:ln>
      </dgm:spPr>
      <dgm:t>
        <a:bodyPr/>
        <a:lstStyle/>
        <a:p>
          <a:r>
            <a:rPr lang="de-DE" sz="2400" b="1" dirty="0" smtClean="0">
              <a:latin typeface="+mn-lt"/>
            </a:rPr>
            <a:t> 6.</a:t>
          </a:r>
        </a:p>
        <a:p>
          <a:r>
            <a:rPr lang="de-DE" sz="2400" b="1" dirty="0" smtClean="0">
              <a:latin typeface="+mn-lt"/>
            </a:rPr>
            <a:t>Weltweit gibt es Widerstand gegen Tagebaue. </a:t>
          </a:r>
          <a:endParaRPr lang="de-DE" sz="2400" b="1" dirty="0">
            <a:latin typeface="+mn-lt"/>
          </a:endParaRPr>
        </a:p>
      </dgm:t>
    </dgm:pt>
    <dgm:pt modelId="{6CEFFDA6-F75B-4B1B-A3BE-1D794B18F57A}" type="parTrans" cxnId="{D42892C5-3E09-408B-9CE3-60DA9DBC68A0}">
      <dgm:prSet/>
      <dgm:spPr/>
      <dgm:t>
        <a:bodyPr/>
        <a:lstStyle/>
        <a:p>
          <a:endParaRPr lang="de-DE"/>
        </a:p>
      </dgm:t>
    </dgm:pt>
    <dgm:pt modelId="{A52A1587-30BA-4D69-BB1A-74EB67F93632}" type="sibTrans" cxnId="{D42892C5-3E09-408B-9CE3-60DA9DBC68A0}">
      <dgm:prSet/>
      <dgm:spPr/>
      <dgm:t>
        <a:bodyPr/>
        <a:lstStyle/>
        <a:p>
          <a:endParaRPr lang="de-DE"/>
        </a:p>
      </dgm:t>
    </dgm:pt>
    <dgm:pt modelId="{51E64F8A-FD1C-47D6-B1C9-F0BDE99B3B0A}">
      <dgm:prSet phldrT="[Text]" custT="1"/>
      <dgm:spPr>
        <a:ln w="38100">
          <a:solidFill>
            <a:srgbClr val="000000"/>
          </a:solidFill>
        </a:ln>
      </dgm:spPr>
      <dgm:t>
        <a:bodyPr/>
        <a:lstStyle/>
        <a:p>
          <a:r>
            <a:rPr lang="de-DE" sz="2400" b="1" dirty="0" smtClean="0">
              <a:latin typeface="+mn-lt"/>
            </a:rPr>
            <a:t>2.</a:t>
          </a:r>
        </a:p>
        <a:p>
          <a:r>
            <a:rPr lang="de-DE" sz="2400" b="1" dirty="0" smtClean="0">
              <a:latin typeface="+mn-lt"/>
            </a:rPr>
            <a:t>Pro Jahr wird für die Erweiterung des Bauxit-Abbaus eine Fläche in der Größe von Hamburg-St. Pauli neu in Anspruch genommen.</a:t>
          </a:r>
        </a:p>
        <a:p>
          <a:endParaRPr lang="de-DE" sz="1800" dirty="0"/>
        </a:p>
      </dgm:t>
    </dgm:pt>
    <dgm:pt modelId="{94FC677C-72C0-4CAE-98AA-CCE1CABA252B}" type="parTrans" cxnId="{9252E90F-963D-4B28-8E70-68B0286E2777}">
      <dgm:prSet/>
      <dgm:spPr/>
      <dgm:t>
        <a:bodyPr/>
        <a:lstStyle/>
        <a:p>
          <a:endParaRPr lang="de-DE"/>
        </a:p>
      </dgm:t>
    </dgm:pt>
    <dgm:pt modelId="{074BC15B-FC65-4CC4-8988-D41658AAFC7B}" type="sibTrans" cxnId="{9252E90F-963D-4B28-8E70-68B0286E2777}">
      <dgm:prSet/>
      <dgm:spPr/>
      <dgm:t>
        <a:bodyPr/>
        <a:lstStyle/>
        <a:p>
          <a:endParaRPr lang="de-DE"/>
        </a:p>
      </dgm:t>
    </dgm:pt>
    <dgm:pt modelId="{C228DA32-28A7-44E9-9738-FBEC43E03333}">
      <dgm:prSet custT="1"/>
      <dgm:spPr/>
      <dgm:t>
        <a:bodyPr/>
        <a:lstStyle/>
        <a:p>
          <a:r>
            <a:rPr lang="de-DE" sz="2400" b="1" dirty="0" smtClean="0"/>
            <a:t>3. </a:t>
          </a:r>
        </a:p>
        <a:p>
          <a:r>
            <a:rPr lang="de-DE" sz="2400" b="1" dirty="0" smtClean="0"/>
            <a:t>Durch den Bauxit-Tagebau werden Menschen arbeitslos</a:t>
          </a:r>
          <a:r>
            <a:rPr lang="de-DE" sz="2700" b="1" dirty="0" smtClean="0"/>
            <a:t>.</a:t>
          </a:r>
          <a:r>
            <a:rPr lang="de-DE" sz="2700" dirty="0" smtClean="0"/>
            <a:t> </a:t>
          </a:r>
          <a:endParaRPr lang="de-DE" sz="2700" dirty="0"/>
        </a:p>
      </dgm:t>
    </dgm:pt>
    <dgm:pt modelId="{6EF1F532-9DDD-4AEA-8ED8-9D53836C994B}" type="parTrans" cxnId="{773473C8-FABD-4446-9ECD-8E2AAA4119D0}">
      <dgm:prSet/>
      <dgm:spPr/>
      <dgm:t>
        <a:bodyPr/>
        <a:lstStyle/>
        <a:p>
          <a:endParaRPr lang="de-DE"/>
        </a:p>
      </dgm:t>
    </dgm:pt>
    <dgm:pt modelId="{FADBB54E-F826-4B70-8B7C-A590BA47A74D}" type="sibTrans" cxnId="{773473C8-FABD-4446-9ECD-8E2AAA4119D0}">
      <dgm:prSet/>
      <dgm:spPr/>
      <dgm:t>
        <a:bodyPr/>
        <a:lstStyle/>
        <a:p>
          <a:endParaRPr lang="de-DE"/>
        </a:p>
      </dgm:t>
    </dgm:pt>
    <dgm:pt modelId="{19282CCE-161D-48A2-B223-2338A0975E33}" type="pres">
      <dgm:prSet presAssocID="{EE959FBD-8C16-4E31-909B-B9BADE1998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EEDDEE0-1CB6-4C17-940C-0E5670B79023}" type="pres">
      <dgm:prSet presAssocID="{D8379286-2145-48C5-ACD0-DB8EB7FA30E1}" presName="node" presStyleLbl="node1" presStyleIdx="0" presStyleCnt="6" custScaleX="125094" custScaleY="99268" custLinFactNeighborX="-220" custLinFactNeighborY="52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DBB6C2-9BFB-40A1-97C3-E22871468CA7}" type="pres">
      <dgm:prSet presAssocID="{9A452AE6-54B3-405D-B6C6-5CAC034A721E}" presName="sibTrans" presStyleCnt="0"/>
      <dgm:spPr/>
    </dgm:pt>
    <dgm:pt modelId="{FA26CF9E-DA55-485E-B479-C53ABDE91D95}" type="pres">
      <dgm:prSet presAssocID="{51E64F8A-FD1C-47D6-B1C9-F0BDE99B3B0A}" presName="node" presStyleLbl="node1" presStyleIdx="1" presStyleCnt="6" custScaleY="158370" custLinFactNeighborX="359" custLinFactNeighborY="11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006D28-022E-4B50-9948-D79AE9EB241B}" type="pres">
      <dgm:prSet presAssocID="{074BC15B-FC65-4CC4-8988-D41658AAFC7B}" presName="sibTrans" presStyleCnt="0"/>
      <dgm:spPr/>
    </dgm:pt>
    <dgm:pt modelId="{5D32791F-66AF-4ADC-B4D6-4686A49DBE94}" type="pres">
      <dgm:prSet presAssocID="{C228DA32-28A7-44E9-9738-FBEC43E03333}" presName="node" presStyleLbl="node1" presStyleIdx="2" presStyleCnt="6" custLinFactNeighborX="1661" custLinFactNeighborY="-4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2B32D9-D7DE-46C5-B5FC-D464B7C703EF}" type="pres">
      <dgm:prSet presAssocID="{FADBB54E-F826-4B70-8B7C-A590BA47A74D}" presName="sibTrans" presStyleCnt="0"/>
      <dgm:spPr/>
    </dgm:pt>
    <dgm:pt modelId="{30C27813-C32F-4A13-87DE-9DDA29F672F1}" type="pres">
      <dgm:prSet presAssocID="{52F6FD63-C6BD-4F5C-ADAC-F2243BF23549}" presName="node" presStyleLbl="node1" presStyleIdx="3" presStyleCnt="6" custScaleX="87427" custLinFactNeighborX="-14722" custLinFactNeighborY="-18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9CFC66-323D-449B-9ED2-EE73C0A05C12}" type="pres">
      <dgm:prSet presAssocID="{C259309C-834A-441B-84C0-6D2B3B28D1E7}" presName="sibTrans" presStyleCnt="0"/>
      <dgm:spPr/>
    </dgm:pt>
    <dgm:pt modelId="{9668D5BB-8DAB-4097-A5B3-D11254489B48}" type="pres">
      <dgm:prSet presAssocID="{37427D13-DDB8-4C3A-A4F2-31BDC1205FDE}" presName="node" presStyleLbl="node1" presStyleIdx="4" presStyleCnt="6" custScaleX="129530" custLinFactNeighborX="1846" custLinFactNeighborY="-18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B5CA27-1BD2-4B87-B814-2A9ABDF08C83}" type="pres">
      <dgm:prSet presAssocID="{480343FD-85D9-4F9B-9D2F-06A27AD8DE0C}" presName="sibTrans" presStyleCnt="0"/>
      <dgm:spPr/>
    </dgm:pt>
    <dgm:pt modelId="{DE4ECB07-C6D3-44A4-998E-06831E3C19C4}" type="pres">
      <dgm:prSet presAssocID="{52CE2E62-BAD4-42E5-A467-B356283ABF3C}" presName="node" presStyleLbl="node1" presStyleIdx="5" presStyleCnt="6" custLinFactNeighborX="11025" custLinFactNeighborY="19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3473C8-FABD-4446-9ECD-8E2AAA4119D0}" srcId="{EE959FBD-8C16-4E31-909B-B9BADE199897}" destId="{C228DA32-28A7-44E9-9738-FBEC43E03333}" srcOrd="2" destOrd="0" parTransId="{6EF1F532-9DDD-4AEA-8ED8-9D53836C994B}" sibTransId="{FADBB54E-F826-4B70-8B7C-A590BA47A74D}"/>
    <dgm:cxn modelId="{D42892C5-3E09-408B-9CE3-60DA9DBC68A0}" srcId="{EE959FBD-8C16-4E31-909B-B9BADE199897}" destId="{52CE2E62-BAD4-42E5-A467-B356283ABF3C}" srcOrd="5" destOrd="0" parTransId="{6CEFFDA6-F75B-4B1B-A3BE-1D794B18F57A}" sibTransId="{A52A1587-30BA-4D69-BB1A-74EB67F93632}"/>
    <dgm:cxn modelId="{636FBF59-C7D4-4245-A560-1E1ACAD5DE1E}" type="presOf" srcId="{52CE2E62-BAD4-42E5-A467-B356283ABF3C}" destId="{DE4ECB07-C6D3-44A4-998E-06831E3C19C4}" srcOrd="0" destOrd="0" presId="urn:microsoft.com/office/officeart/2005/8/layout/default"/>
    <dgm:cxn modelId="{C9706584-579D-4A5D-8E57-53591EB6C20D}" srcId="{EE959FBD-8C16-4E31-909B-B9BADE199897}" destId="{52F6FD63-C6BD-4F5C-ADAC-F2243BF23549}" srcOrd="3" destOrd="0" parTransId="{9BBC9FA9-037B-4DAF-939C-C6A763F94F86}" sibTransId="{C259309C-834A-441B-84C0-6D2B3B28D1E7}"/>
    <dgm:cxn modelId="{434BE64B-20AE-4445-BDF8-CD6DA3D51823}" srcId="{EE959FBD-8C16-4E31-909B-B9BADE199897}" destId="{37427D13-DDB8-4C3A-A4F2-31BDC1205FDE}" srcOrd="4" destOrd="0" parTransId="{5228E2BF-7801-4343-A3D2-C69D0CFAB243}" sibTransId="{480343FD-85D9-4F9B-9D2F-06A27AD8DE0C}"/>
    <dgm:cxn modelId="{A02A5CFC-2A16-45FA-A854-33EC9679DAD6}" type="presOf" srcId="{51E64F8A-FD1C-47D6-B1C9-F0BDE99B3B0A}" destId="{FA26CF9E-DA55-485E-B479-C53ABDE91D95}" srcOrd="0" destOrd="0" presId="urn:microsoft.com/office/officeart/2005/8/layout/default"/>
    <dgm:cxn modelId="{64ACBBD9-61DF-4C87-B6B5-3B6012463D8C}" type="presOf" srcId="{EE959FBD-8C16-4E31-909B-B9BADE199897}" destId="{19282CCE-161D-48A2-B223-2338A0975E33}" srcOrd="0" destOrd="0" presId="urn:microsoft.com/office/officeart/2005/8/layout/default"/>
    <dgm:cxn modelId="{149CF25F-9BCA-4160-9B8F-E6EF0C1E1942}" type="presOf" srcId="{52F6FD63-C6BD-4F5C-ADAC-F2243BF23549}" destId="{30C27813-C32F-4A13-87DE-9DDA29F672F1}" srcOrd="0" destOrd="0" presId="urn:microsoft.com/office/officeart/2005/8/layout/default"/>
    <dgm:cxn modelId="{BFDAABD7-10FA-42E3-A12B-7C3FBBD405BC}" type="presOf" srcId="{D8379286-2145-48C5-ACD0-DB8EB7FA30E1}" destId="{8EEDDEE0-1CB6-4C17-940C-0E5670B79023}" srcOrd="0" destOrd="0" presId="urn:microsoft.com/office/officeart/2005/8/layout/default"/>
    <dgm:cxn modelId="{3CBED203-BFAE-4021-8951-81A26CE70581}" type="presOf" srcId="{37427D13-DDB8-4C3A-A4F2-31BDC1205FDE}" destId="{9668D5BB-8DAB-4097-A5B3-D11254489B48}" srcOrd="0" destOrd="0" presId="urn:microsoft.com/office/officeart/2005/8/layout/default"/>
    <dgm:cxn modelId="{A0F9F855-2177-4C88-BBE9-2E212D7F03F6}" srcId="{EE959FBD-8C16-4E31-909B-B9BADE199897}" destId="{D8379286-2145-48C5-ACD0-DB8EB7FA30E1}" srcOrd="0" destOrd="0" parTransId="{0D7470A5-32EB-41CB-841F-707364224DD3}" sibTransId="{9A452AE6-54B3-405D-B6C6-5CAC034A721E}"/>
    <dgm:cxn modelId="{EC9F3899-EB2A-4D45-98C9-5043E4E7067C}" type="presOf" srcId="{C228DA32-28A7-44E9-9738-FBEC43E03333}" destId="{5D32791F-66AF-4ADC-B4D6-4686A49DBE94}" srcOrd="0" destOrd="0" presId="urn:microsoft.com/office/officeart/2005/8/layout/default"/>
    <dgm:cxn modelId="{9252E90F-963D-4B28-8E70-68B0286E2777}" srcId="{EE959FBD-8C16-4E31-909B-B9BADE199897}" destId="{51E64F8A-FD1C-47D6-B1C9-F0BDE99B3B0A}" srcOrd="1" destOrd="0" parTransId="{94FC677C-72C0-4CAE-98AA-CCE1CABA252B}" sibTransId="{074BC15B-FC65-4CC4-8988-D41658AAFC7B}"/>
    <dgm:cxn modelId="{83AD3811-1AB7-4044-B28C-FF6D8742557C}" type="presParOf" srcId="{19282CCE-161D-48A2-B223-2338A0975E33}" destId="{8EEDDEE0-1CB6-4C17-940C-0E5670B79023}" srcOrd="0" destOrd="0" presId="urn:microsoft.com/office/officeart/2005/8/layout/default"/>
    <dgm:cxn modelId="{5C774E33-30F3-4554-8B95-4629FB942518}" type="presParOf" srcId="{19282CCE-161D-48A2-B223-2338A0975E33}" destId="{F9DBB6C2-9BFB-40A1-97C3-E22871468CA7}" srcOrd="1" destOrd="0" presId="urn:microsoft.com/office/officeart/2005/8/layout/default"/>
    <dgm:cxn modelId="{FAFEB86F-8818-41CB-8E20-638E7C4D4B85}" type="presParOf" srcId="{19282CCE-161D-48A2-B223-2338A0975E33}" destId="{FA26CF9E-DA55-485E-B479-C53ABDE91D95}" srcOrd="2" destOrd="0" presId="urn:microsoft.com/office/officeart/2005/8/layout/default"/>
    <dgm:cxn modelId="{55F4DB9B-8F32-48F3-909B-9820BAE663E5}" type="presParOf" srcId="{19282CCE-161D-48A2-B223-2338A0975E33}" destId="{E4006D28-022E-4B50-9948-D79AE9EB241B}" srcOrd="3" destOrd="0" presId="urn:microsoft.com/office/officeart/2005/8/layout/default"/>
    <dgm:cxn modelId="{889C656A-7744-4CC9-B1BE-238191C7D210}" type="presParOf" srcId="{19282CCE-161D-48A2-B223-2338A0975E33}" destId="{5D32791F-66AF-4ADC-B4D6-4686A49DBE94}" srcOrd="4" destOrd="0" presId="urn:microsoft.com/office/officeart/2005/8/layout/default"/>
    <dgm:cxn modelId="{343082DF-B703-40D9-B30B-E60D617F73B2}" type="presParOf" srcId="{19282CCE-161D-48A2-B223-2338A0975E33}" destId="{872B32D9-D7DE-46C5-B5FC-D464B7C703EF}" srcOrd="5" destOrd="0" presId="urn:microsoft.com/office/officeart/2005/8/layout/default"/>
    <dgm:cxn modelId="{4321AC10-8095-4E5F-BC41-6C903123BE1C}" type="presParOf" srcId="{19282CCE-161D-48A2-B223-2338A0975E33}" destId="{30C27813-C32F-4A13-87DE-9DDA29F672F1}" srcOrd="6" destOrd="0" presId="urn:microsoft.com/office/officeart/2005/8/layout/default"/>
    <dgm:cxn modelId="{1BA11C13-8CDA-4119-B96A-32DCEE9C106E}" type="presParOf" srcId="{19282CCE-161D-48A2-B223-2338A0975E33}" destId="{BD9CFC66-323D-449B-9ED2-EE73C0A05C12}" srcOrd="7" destOrd="0" presId="urn:microsoft.com/office/officeart/2005/8/layout/default"/>
    <dgm:cxn modelId="{47C94B05-4266-440D-B6CA-1F07CDC1FD02}" type="presParOf" srcId="{19282CCE-161D-48A2-B223-2338A0975E33}" destId="{9668D5BB-8DAB-4097-A5B3-D11254489B48}" srcOrd="8" destOrd="0" presId="urn:microsoft.com/office/officeart/2005/8/layout/default"/>
    <dgm:cxn modelId="{095C9892-7959-476E-A2D5-4A1017C2DBFB}" type="presParOf" srcId="{19282CCE-161D-48A2-B223-2338A0975E33}" destId="{E5B5CA27-1BD2-4B87-B814-2A9ABDF08C83}" srcOrd="9" destOrd="0" presId="urn:microsoft.com/office/officeart/2005/8/layout/default"/>
    <dgm:cxn modelId="{34FFAE60-F113-47E9-A2FC-E7F1C068FA77}" type="presParOf" srcId="{19282CCE-161D-48A2-B223-2338A0975E33}" destId="{DE4ECB07-C6D3-44A4-998E-06831E3C19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DDEE0-1CB6-4C17-940C-0E5670B79023}">
      <dsp:nvSpPr>
        <dsp:cNvPr id="0" name=""/>
        <dsp:cNvSpPr/>
      </dsp:nvSpPr>
      <dsp:spPr>
        <a:xfrm>
          <a:off x="46329" y="699753"/>
          <a:ext cx="4191584" cy="1995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 1.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In den </a:t>
          </a:r>
          <a:r>
            <a:rPr lang="de-DE" sz="2400" b="1" kern="1200" dirty="0" err="1" smtClean="0">
              <a:latin typeface="+mn-lt"/>
            </a:rPr>
            <a:t>Boberger</a:t>
          </a:r>
          <a:r>
            <a:rPr lang="de-DE" sz="2400" b="1" kern="1200" dirty="0" smtClean="0">
              <a:latin typeface="+mn-lt"/>
            </a:rPr>
            <a:t> Dünen am Stadtrand von Hamburg wurden Bauxit-Vorkommen entdeckt.</a:t>
          </a:r>
        </a:p>
      </dsp:txBody>
      <dsp:txXfrm>
        <a:off x="46329" y="699753"/>
        <a:ext cx="4191584" cy="1995732"/>
      </dsp:txXfrm>
    </dsp:sp>
    <dsp:sp modelId="{FA26CF9E-DA55-485E-B479-C53ABDE91D95}">
      <dsp:nvSpPr>
        <dsp:cNvPr id="0" name=""/>
        <dsp:cNvSpPr/>
      </dsp:nvSpPr>
      <dsp:spPr>
        <a:xfrm>
          <a:off x="4592389" y="24826"/>
          <a:ext cx="3350747" cy="3183947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2.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Pro Jahr wird für die Erweiterung des Bauxit-Abbaus eine Fläche in der Größe von Hamburg-St. Pauli neu in Anspruch genommen.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4592389" y="24826"/>
        <a:ext cx="3350747" cy="3183947"/>
      </dsp:txXfrm>
    </dsp:sp>
    <dsp:sp modelId="{5D32791F-66AF-4ADC-B4D6-4686A49DBE94}">
      <dsp:nvSpPr>
        <dsp:cNvPr id="0" name=""/>
        <dsp:cNvSpPr/>
      </dsp:nvSpPr>
      <dsp:spPr>
        <a:xfrm>
          <a:off x="8319883" y="578785"/>
          <a:ext cx="3350747" cy="201044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3.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Durch den Bauxit-Tagebau werden Menschen arbeitslos</a:t>
          </a:r>
          <a:r>
            <a:rPr lang="de-DE" sz="2700" b="1" kern="1200" dirty="0" smtClean="0"/>
            <a:t>.</a:t>
          </a:r>
          <a:r>
            <a:rPr lang="de-DE" sz="2700" kern="1200" dirty="0" smtClean="0"/>
            <a:t> </a:t>
          </a:r>
          <a:endParaRPr lang="de-DE" sz="2700" kern="1200" dirty="0"/>
        </a:p>
      </dsp:txBody>
      <dsp:txXfrm>
        <a:off x="8319883" y="578785"/>
        <a:ext cx="3350747" cy="2010448"/>
      </dsp:txXfrm>
    </dsp:sp>
    <dsp:sp modelId="{30C27813-C32F-4A13-87DE-9DDA29F672F1}">
      <dsp:nvSpPr>
        <dsp:cNvPr id="0" name=""/>
        <dsp:cNvSpPr/>
      </dsp:nvSpPr>
      <dsp:spPr>
        <a:xfrm>
          <a:off x="0" y="3481725"/>
          <a:ext cx="2929458" cy="201044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 4.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Mehr als die Hälfte der deutschen Exporte beruht auf Metallen.</a:t>
          </a:r>
          <a:endParaRPr lang="de-DE" sz="2400" b="1" kern="1200" dirty="0">
            <a:latin typeface="+mn-lt"/>
          </a:endParaRPr>
        </a:p>
      </dsp:txBody>
      <dsp:txXfrm>
        <a:off x="0" y="3481725"/>
        <a:ext cx="2929458" cy="2010448"/>
      </dsp:txXfrm>
    </dsp:sp>
    <dsp:sp modelId="{9668D5BB-8DAB-4097-A5B3-D11254489B48}">
      <dsp:nvSpPr>
        <dsp:cNvPr id="0" name=""/>
        <dsp:cNvSpPr/>
      </dsp:nvSpPr>
      <dsp:spPr>
        <a:xfrm>
          <a:off x="3516413" y="3481725"/>
          <a:ext cx="4340223" cy="201044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Trebuchet MS" panose="020B0603020202020204" pitchFamily="34" charset="0"/>
            </a:rPr>
            <a:t>5.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Trebuchet MS" panose="020B0603020202020204" pitchFamily="34" charset="0"/>
            </a:rPr>
            <a:t> Eines der größten Gesundheitsrisiken in Tagebaugemeinden sind Atemwegserkrankungen.</a:t>
          </a:r>
          <a:r>
            <a:rPr lang="de-DE" sz="1800" kern="1200" dirty="0" smtClean="0">
              <a:latin typeface="Trebuchet MS" panose="020B0603020202020204" pitchFamily="34" charset="0"/>
            </a:rPr>
            <a:t> </a:t>
          </a:r>
          <a:endParaRPr lang="de-DE" sz="1800" kern="1200" dirty="0"/>
        </a:p>
      </dsp:txBody>
      <dsp:txXfrm>
        <a:off x="3516413" y="3481725"/>
        <a:ext cx="4340223" cy="2010448"/>
      </dsp:txXfrm>
    </dsp:sp>
    <dsp:sp modelId="{DE4ECB07-C6D3-44A4-998E-06831E3C19C4}">
      <dsp:nvSpPr>
        <dsp:cNvPr id="0" name=""/>
        <dsp:cNvSpPr/>
      </dsp:nvSpPr>
      <dsp:spPr>
        <a:xfrm>
          <a:off x="8319883" y="3520584"/>
          <a:ext cx="3350747" cy="20104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 6.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+mn-lt"/>
            </a:rPr>
            <a:t>Weltweit gibt es Widerstand gegen Tagebaue. </a:t>
          </a:r>
          <a:endParaRPr lang="de-DE" sz="2400" b="1" kern="1200" dirty="0">
            <a:latin typeface="+mn-lt"/>
          </a:endParaRPr>
        </a:p>
      </dsp:txBody>
      <dsp:txXfrm>
        <a:off x="8319883" y="3520584"/>
        <a:ext cx="3350747" cy="201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F5C4-B4CF-4034-B08C-E85FD415AAF0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F907-BB27-4269-BB67-73509670B8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58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F907-BB27-4269-BB67-73509670B8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2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F907-BB27-4269-BB67-73509670B8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50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D280-474E-451A-A5EB-4D71FA908CCC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0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9FE7-8982-4E70-956A-16B4636DF728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51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1EF9-EDD6-4898-83A6-F88A7101EDE9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68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DAFB-D5EC-4383-95E3-A0EABDAF6DC7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1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1CB-FF70-4736-81BB-AAE469787A20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73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ECC-4D77-4B02-9119-95CEE13968E7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7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C1E5-E847-4351-B462-D2C6F9F0FE53}" type="datetime1">
              <a:rPr lang="de-DE" smtClean="0"/>
              <a:t>19.10.2021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27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965C-23EE-4BAC-8932-8642A12E6605}" type="datetime1">
              <a:rPr lang="de-DE" smtClean="0"/>
              <a:t>19.10.2021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45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9264-C009-49ED-9578-DA3C22FAE85D}" type="datetime1">
              <a:rPr lang="de-DE" smtClean="0"/>
              <a:t>19.10.2021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50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9543-BFD6-404E-B850-362A52D9811B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141B-86A3-4D0B-A801-8BA2B69DA79E}" type="datetime1">
              <a:rPr lang="de-DE" smtClean="0"/>
              <a:t>19.10.2021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9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7F93-84C1-4DF3-A9A8-D7C319EF32C8}" type="datetime1">
              <a:rPr lang="de-DE" smtClean="0"/>
              <a:t>19.10.2021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A2CB-142B-4A9F-956D-765ADE9C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9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7552" y="1372629"/>
            <a:ext cx="9144000" cy="2387600"/>
          </a:xfrm>
        </p:spPr>
        <p:txBody>
          <a:bodyPr>
            <a:normAutofit/>
          </a:bodyPr>
          <a:lstStyle/>
          <a:p>
            <a:r>
              <a:rPr lang="de-DE" sz="96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Faktencheck!</a:t>
            </a:r>
            <a:endParaRPr lang="de-DE" sz="96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4315" b="18574"/>
          <a:stretch/>
        </p:blipFill>
        <p:spPr>
          <a:xfrm>
            <a:off x="7620000" y="1519517"/>
            <a:ext cx="4572000" cy="38906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906000" y="5552605"/>
            <a:ext cx="188384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 err="1" smtClean="0"/>
              <a:t>true</a:t>
            </a:r>
            <a:r>
              <a:rPr lang="de-DE" sz="700" dirty="0" smtClean="0"/>
              <a:t> </a:t>
            </a:r>
            <a:r>
              <a:rPr lang="de-DE" sz="700" dirty="0" err="1" smtClean="0"/>
              <a:t>or</a:t>
            </a:r>
            <a:r>
              <a:rPr lang="de-DE" sz="700" dirty="0" smtClean="0"/>
              <a:t> </a:t>
            </a:r>
            <a:r>
              <a:rPr lang="de-DE" sz="700" dirty="0" err="1" smtClean="0"/>
              <a:t>false</a:t>
            </a:r>
            <a:r>
              <a:rPr lang="de-DE" sz="700" dirty="0" smtClean="0"/>
              <a:t> </a:t>
            </a:r>
            <a:r>
              <a:rPr lang="de-DE" sz="700" dirty="0" err="1" smtClean="0"/>
              <a:t>by</a:t>
            </a:r>
            <a:r>
              <a:rPr lang="de-DE" sz="700" dirty="0" smtClean="0"/>
              <a:t> </a:t>
            </a:r>
            <a:r>
              <a:rPr lang="de-DE" sz="700" dirty="0" err="1" smtClean="0"/>
              <a:t>Eucalyp</a:t>
            </a:r>
            <a:r>
              <a:rPr lang="de-DE" sz="700" dirty="0" smtClean="0"/>
              <a:t> </a:t>
            </a:r>
            <a:r>
              <a:rPr lang="de-DE" sz="700" dirty="0" err="1" smtClean="0"/>
              <a:t>from</a:t>
            </a:r>
            <a:r>
              <a:rPr lang="de-DE" sz="700" dirty="0" smtClean="0"/>
              <a:t> </a:t>
            </a:r>
            <a:r>
              <a:rPr lang="de-DE" sz="700" dirty="0" err="1" smtClean="0"/>
              <a:t>the</a:t>
            </a:r>
            <a:r>
              <a:rPr lang="de-DE" sz="700" dirty="0" smtClean="0"/>
              <a:t> </a:t>
            </a:r>
            <a:r>
              <a:rPr lang="de-DE" sz="700" dirty="0" err="1" smtClean="0"/>
              <a:t>Noun</a:t>
            </a:r>
            <a:r>
              <a:rPr lang="de-DE" sz="700" dirty="0" smtClean="0"/>
              <a:t> Project</a:t>
            </a:r>
            <a:endParaRPr lang="de-DE" sz="7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4726"/>
          </a:xfrm>
        </p:spPr>
        <p:txBody>
          <a:bodyPr>
            <a:noAutofit/>
          </a:bodyPr>
          <a:lstStyle/>
          <a:p>
            <a:r>
              <a:rPr lang="de-DE" sz="18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Wahr, denn</a:t>
            </a:r>
            <a:endParaRPr lang="de-DE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079" y="1858899"/>
            <a:ext cx="8395444" cy="48625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38200" y="669852"/>
            <a:ext cx="11000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Kraftwagen und Maschinen stehen dabei an erster Stelle und machen allein 362 Milliarden Euro aus.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9895" y="1989242"/>
            <a:ext cx="8181380" cy="289188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400" dirty="0">
                <a:latin typeface="Trebuchet MS" panose="020B0603020202020204" pitchFamily="34" charset="0"/>
              </a:rPr>
              <a:t>Eines der größten Gesundheitsrisiken in Tagebaugemeinden sind Atemwegserkrankungen.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" b="14310"/>
          <a:stretch/>
        </p:blipFill>
        <p:spPr>
          <a:xfrm>
            <a:off x="466401" y="1856768"/>
            <a:ext cx="3248951" cy="28307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9041" y="676409"/>
            <a:ext cx="390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2"/>
                </a:solidFill>
              </a:rPr>
              <a:t>Fakt Nr. 5 </a:t>
            </a:r>
            <a:endParaRPr lang="de-DE" sz="4400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6152" y="4757790"/>
            <a:ext cx="33034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Health by </a:t>
            </a:r>
            <a:r>
              <a:rPr lang="en-US" sz="600" dirty="0" err="1" smtClean="0"/>
              <a:t>priyanka</a:t>
            </a:r>
            <a:r>
              <a:rPr lang="en-US" sz="600" dirty="0" smtClean="0"/>
              <a:t> from the Noun Project</a:t>
            </a:r>
            <a:endParaRPr lang="de-DE" sz="600" dirty="0"/>
          </a:p>
        </p:txBody>
      </p:sp>
      <p:sp>
        <p:nvSpPr>
          <p:cNvPr id="8" name="Explosion 1 7"/>
          <p:cNvSpPr/>
          <p:nvPr/>
        </p:nvSpPr>
        <p:spPr>
          <a:xfrm>
            <a:off x="3019080" y="742531"/>
            <a:ext cx="5852157" cy="4923742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latin typeface="Trebuchet MS" panose="020B0603020202020204" pitchFamily="34" charset="0"/>
              </a:rPr>
              <a:t>WAHR!</a:t>
            </a: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693956"/>
            <a:ext cx="10894143" cy="11938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3500" dirty="0">
                <a:latin typeface="Trebuchet MS" panose="020B0603020202020204" pitchFamily="34" charset="0"/>
              </a:rPr>
              <a:t>Dazu trägt vor allem der Staub bei, der beim Abbau entsteht und sich kilometerweit verteilt.</a:t>
            </a:r>
            <a:r>
              <a:rPr lang="de-DE" sz="3500" baseline="30000" dirty="0">
                <a:latin typeface="Trebuchet MS" panose="020B0603020202020204" pitchFamily="34" charset="0"/>
              </a:rPr>
              <a:t> </a:t>
            </a:r>
            <a:endParaRPr lang="de-DE" sz="35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90716" y="165727"/>
            <a:ext cx="1007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Wahr!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04" y="1501417"/>
            <a:ext cx="6912232" cy="461103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855606" y="6065125"/>
            <a:ext cx="1699504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 smtClean="0"/>
              <a:t>Nord </a:t>
            </a:r>
            <a:r>
              <a:rPr lang="de-DE" sz="500" dirty="0" err="1" smtClean="0"/>
              <a:t>Hydro</a:t>
            </a:r>
            <a:r>
              <a:rPr lang="de-DE" sz="500" dirty="0" smtClean="0"/>
              <a:t> ASA. CC BY- NC- SA  2.0 https</a:t>
            </a:r>
            <a:r>
              <a:rPr lang="de-DE" sz="500" dirty="0"/>
              <a:t>://flic.kr/p/hJsxgt</a:t>
            </a:r>
          </a:p>
        </p:txBody>
      </p:sp>
    </p:spTree>
    <p:extLst>
      <p:ext uri="{BB962C8B-B14F-4D97-AF65-F5344CB8AC3E}">
        <p14:creationId xmlns:p14="http://schemas.microsoft.com/office/powerpoint/2010/main" val="27674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7495" y="2334425"/>
            <a:ext cx="5826068" cy="4523575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/>
              <a:t>Weltweit wehren sich Menschen gegen die Errichtung von </a:t>
            </a:r>
            <a:r>
              <a:rPr lang="de-DE" sz="4400" dirty="0" smtClean="0"/>
              <a:t>Tagebauen.</a:t>
            </a:r>
            <a:endParaRPr lang="de-DE" sz="4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" b="15519"/>
          <a:stretch/>
        </p:blipFill>
        <p:spPr>
          <a:xfrm>
            <a:off x="7627785" y="1413292"/>
            <a:ext cx="4240164" cy="35822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17495" y="832455"/>
            <a:ext cx="255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2"/>
                </a:solidFill>
              </a:rPr>
              <a:t>Fakt Nr. 6</a:t>
            </a:r>
            <a:endParaRPr lang="de-DE" sz="4400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434140" y="4995512"/>
            <a:ext cx="174599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 smtClean="0"/>
              <a:t>Fist </a:t>
            </a:r>
            <a:r>
              <a:rPr lang="de-DE" sz="700" dirty="0" err="1" smtClean="0"/>
              <a:t>by</a:t>
            </a:r>
            <a:r>
              <a:rPr lang="de-DE" sz="700" dirty="0" smtClean="0"/>
              <a:t> </a:t>
            </a:r>
            <a:r>
              <a:rPr lang="de-DE" sz="700" dirty="0" err="1" smtClean="0"/>
              <a:t>Deivid</a:t>
            </a:r>
            <a:r>
              <a:rPr lang="de-DE" sz="700" dirty="0" smtClean="0"/>
              <a:t> Sáenz </a:t>
            </a:r>
            <a:r>
              <a:rPr lang="de-DE" sz="700" dirty="0" err="1" smtClean="0"/>
              <a:t>from</a:t>
            </a:r>
            <a:r>
              <a:rPr lang="de-DE" sz="700" dirty="0" smtClean="0"/>
              <a:t> </a:t>
            </a:r>
            <a:r>
              <a:rPr lang="de-DE" sz="700" dirty="0" err="1" smtClean="0"/>
              <a:t>the</a:t>
            </a:r>
            <a:r>
              <a:rPr lang="de-DE" sz="700" dirty="0" smtClean="0"/>
              <a:t> </a:t>
            </a:r>
            <a:r>
              <a:rPr lang="de-DE" sz="700" dirty="0" err="1" smtClean="0"/>
              <a:t>Noun</a:t>
            </a:r>
            <a:r>
              <a:rPr lang="de-DE" sz="700" dirty="0" smtClean="0"/>
              <a:t> Project</a:t>
            </a:r>
            <a:endParaRPr lang="de-DE" sz="700" dirty="0"/>
          </a:p>
        </p:txBody>
      </p:sp>
      <p:sp>
        <p:nvSpPr>
          <p:cNvPr id="7" name="Explosion 1 6"/>
          <p:cNvSpPr/>
          <p:nvPr/>
        </p:nvSpPr>
        <p:spPr>
          <a:xfrm>
            <a:off x="3019080" y="742531"/>
            <a:ext cx="5852157" cy="4923742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latin typeface="Trebuchet MS" panose="020B0603020202020204" pitchFamily="34" charset="0"/>
              </a:rPr>
              <a:t>WAHR!</a:t>
            </a: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1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51448" cy="751406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6"/>
                </a:solidFill>
              </a:rPr>
              <a:t>Wahr! 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67327" y="835144"/>
            <a:ext cx="11383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Aktivist*innen im Globalen Süden riskieren dabei häufig ihr Leben.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1" y="1517120"/>
            <a:ext cx="6452306" cy="483923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93211" y="6356350"/>
            <a:ext cx="174278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 smtClean="0"/>
              <a:t>Jose Gregorio </a:t>
            </a:r>
            <a:r>
              <a:rPr lang="de-DE" sz="500" dirty="0" err="1" smtClean="0"/>
              <a:t>Soro</a:t>
            </a:r>
            <a:r>
              <a:rPr lang="de-DE" sz="500" dirty="0" smtClean="0"/>
              <a:t> CC BY-NC-SA 2.0 https</a:t>
            </a:r>
            <a:r>
              <a:rPr lang="de-DE" sz="500" dirty="0"/>
              <a:t>://flic.kr/p/7VLn23</a:t>
            </a:r>
          </a:p>
        </p:txBody>
      </p:sp>
    </p:spTree>
    <p:extLst>
      <p:ext uri="{BB962C8B-B14F-4D97-AF65-F5344CB8AC3E}">
        <p14:creationId xmlns:p14="http://schemas.microsoft.com/office/powerpoint/2010/main" val="10271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</a:t>
            </a:r>
            <a:r>
              <a:rPr lang="de-DE" smtClean="0"/>
              <a:t>as </a:t>
            </a:r>
            <a:r>
              <a:rPr lang="de-DE" dirty="0" smtClean="0"/>
              <a:t>Zero-</a:t>
            </a:r>
            <a:r>
              <a:rPr lang="de-DE" dirty="0" err="1" smtClean="0"/>
              <a:t>Waste</a:t>
            </a:r>
            <a:r>
              <a:rPr lang="de-DE" dirty="0" smtClean="0"/>
              <a:t>-Konzept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15</a:t>
            </a:fld>
            <a:endParaRPr lang="de-DE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537" y="1924844"/>
            <a:ext cx="5876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482" y="175978"/>
            <a:ext cx="10515600" cy="1325563"/>
          </a:xfrm>
        </p:spPr>
        <p:txBody>
          <a:bodyPr/>
          <a:lstStyle/>
          <a:p>
            <a:r>
              <a:rPr lang="de-DE" b="1" dirty="0" smtClean="0"/>
              <a:t>Fakten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16398306"/>
              </p:ext>
            </p:extLst>
          </p:nvPr>
        </p:nvGraphicFramePr>
        <p:xfrm>
          <a:off x="288757" y="1046747"/>
          <a:ext cx="11670631" cy="553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2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  <a:t>Fakt Nr. 1</a:t>
            </a:r>
            <a:b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2574" cy="4351338"/>
          </a:xfrm>
        </p:spPr>
        <p:txBody>
          <a:bodyPr/>
          <a:lstStyle/>
          <a:p>
            <a:pPr marL="0" lvl="0" indent="0">
              <a:buNone/>
            </a:pPr>
            <a:r>
              <a:rPr lang="de-DE" sz="5400" dirty="0">
                <a:latin typeface="Trebuchet MS" panose="020B0603020202020204" pitchFamily="34" charset="0"/>
              </a:rPr>
              <a:t>In den </a:t>
            </a:r>
            <a:r>
              <a:rPr lang="de-DE" sz="5400" dirty="0" err="1">
                <a:latin typeface="Trebuchet MS" panose="020B0603020202020204" pitchFamily="34" charset="0"/>
              </a:rPr>
              <a:t>Boberger</a:t>
            </a:r>
            <a:r>
              <a:rPr lang="de-DE" sz="5400" dirty="0">
                <a:latin typeface="Trebuchet MS" panose="020B0603020202020204" pitchFamily="34" charset="0"/>
              </a:rPr>
              <a:t> </a:t>
            </a:r>
            <a:r>
              <a:rPr lang="de-DE" sz="5400" dirty="0" smtClean="0">
                <a:latin typeface="Trebuchet MS" panose="020B0603020202020204" pitchFamily="34" charset="0"/>
              </a:rPr>
              <a:t>Dünen </a:t>
            </a:r>
            <a:r>
              <a:rPr lang="de-DE" sz="5400" dirty="0">
                <a:latin typeface="Trebuchet MS" panose="020B0603020202020204" pitchFamily="34" charset="0"/>
              </a:rPr>
              <a:t>wurden Bauxit-Vorkommen entdeckt.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15934"/>
          <a:stretch/>
        </p:blipFill>
        <p:spPr>
          <a:xfrm>
            <a:off x="8331609" y="2190135"/>
            <a:ext cx="3240959" cy="27751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080695" y="4865263"/>
            <a:ext cx="17427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Mine by </a:t>
            </a:r>
            <a:r>
              <a:rPr lang="en-US" sz="700" dirty="0" err="1"/>
              <a:t>Vectorstall</a:t>
            </a:r>
            <a:r>
              <a:rPr lang="en-US" sz="700" dirty="0"/>
              <a:t> from the Noun Project</a:t>
            </a:r>
            <a:endParaRPr lang="de-DE" sz="700" dirty="0"/>
          </a:p>
        </p:txBody>
      </p:sp>
      <p:sp>
        <p:nvSpPr>
          <p:cNvPr id="9" name="Multiplizieren 8"/>
          <p:cNvSpPr/>
          <p:nvPr/>
        </p:nvSpPr>
        <p:spPr>
          <a:xfrm>
            <a:off x="2305252" y="529389"/>
            <a:ext cx="6891688" cy="66895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Trebuchet MS" panose="020B0603020202020204" pitchFamily="34" charset="0"/>
              </a:rPr>
              <a:t>LÜGE!</a:t>
            </a:r>
            <a:endParaRPr lang="de-DE" sz="4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Lüge, denn:</a:t>
            </a:r>
            <a: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2574" cy="4351338"/>
          </a:xfrm>
        </p:spPr>
        <p:txBody>
          <a:bodyPr/>
          <a:lstStyle/>
          <a:p>
            <a:pPr marL="0" lvl="0" indent="0">
              <a:buNone/>
            </a:pPr>
            <a:r>
              <a:rPr lang="de-DE" sz="5400" dirty="0" smtClean="0">
                <a:latin typeface="Trebuchet MS" panose="020B0603020202020204" pitchFamily="34" charset="0"/>
              </a:rPr>
              <a:t>In Deutschland gibt es keine relevanten Bauxitvorkommen.</a:t>
            </a:r>
            <a:endParaRPr lang="de-DE" sz="5400" dirty="0">
              <a:latin typeface="Trebuchet MS" panose="020B0603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15934"/>
          <a:stretch/>
        </p:blipFill>
        <p:spPr>
          <a:xfrm>
            <a:off x="8331609" y="2190135"/>
            <a:ext cx="3240959" cy="27751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080695" y="4865263"/>
            <a:ext cx="17427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Mine by </a:t>
            </a:r>
            <a:r>
              <a:rPr lang="en-US" sz="700" dirty="0" err="1"/>
              <a:t>Vectorstall</a:t>
            </a:r>
            <a:r>
              <a:rPr lang="en-US" sz="700" dirty="0"/>
              <a:t> from the Noun Project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22645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/>
                </a:solidFill>
              </a:rPr>
              <a:t>Fakt Nr. 2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47560" cy="4392295"/>
          </a:xfrm>
        </p:spPr>
        <p:txBody>
          <a:bodyPr/>
          <a:lstStyle/>
          <a:p>
            <a:pPr marL="0" lvl="0" indent="0">
              <a:buNone/>
            </a:pPr>
            <a:r>
              <a:rPr lang="de-DE" sz="4400" dirty="0">
                <a:latin typeface="Trebuchet MS" panose="020B0603020202020204" pitchFamily="34" charset="0"/>
              </a:rPr>
              <a:t>Pro Jahr wird für die Erweiterung des Bauxit-Abbaus eine Fläche in der Größe von Hamburg-St. Pauli neu in Anspruch genommen.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9" b="16038"/>
          <a:stretch/>
        </p:blipFill>
        <p:spPr>
          <a:xfrm>
            <a:off x="7985760" y="1299410"/>
            <a:ext cx="4055444" cy="342659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013482" y="4641365"/>
            <a:ext cx="303195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00" dirty="0"/>
              <a:t>Hamburg </a:t>
            </a:r>
            <a:r>
              <a:rPr lang="de-DE" sz="500" dirty="0" err="1"/>
              <a:t>by</a:t>
            </a:r>
            <a:r>
              <a:rPr lang="de-DE" sz="500" dirty="0"/>
              <a:t> Laurent </a:t>
            </a:r>
            <a:r>
              <a:rPr lang="de-DE" sz="500" dirty="0" err="1"/>
              <a:t>Généreux</a:t>
            </a:r>
            <a:r>
              <a:rPr lang="de-DE" sz="500" dirty="0"/>
              <a:t> </a:t>
            </a:r>
            <a:r>
              <a:rPr lang="de-DE" sz="500" dirty="0" err="1"/>
              <a:t>from</a:t>
            </a:r>
            <a:r>
              <a:rPr lang="de-DE" sz="500" dirty="0"/>
              <a:t> </a:t>
            </a:r>
            <a:r>
              <a:rPr lang="de-DE" sz="500" dirty="0" err="1"/>
              <a:t>the</a:t>
            </a:r>
            <a:r>
              <a:rPr lang="de-DE" sz="500" dirty="0"/>
              <a:t> </a:t>
            </a:r>
            <a:r>
              <a:rPr lang="de-DE" sz="500" dirty="0" err="1"/>
              <a:t>Noun</a:t>
            </a:r>
            <a:r>
              <a:rPr lang="de-DE" sz="500" dirty="0"/>
              <a:t> Project</a:t>
            </a:r>
          </a:p>
        </p:txBody>
      </p:sp>
      <p:sp>
        <p:nvSpPr>
          <p:cNvPr id="8" name="Multiplizieren 7"/>
          <p:cNvSpPr/>
          <p:nvPr/>
        </p:nvSpPr>
        <p:spPr>
          <a:xfrm>
            <a:off x="1932161" y="-269507"/>
            <a:ext cx="6891688" cy="66895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Trebuchet MS" panose="020B0603020202020204" pitchFamily="34" charset="0"/>
              </a:rPr>
              <a:t>LÜGE!</a:t>
            </a:r>
            <a:endParaRPr lang="de-DE" sz="4800" b="1" dirty="0">
              <a:latin typeface="Trebuchet MS" panose="020B0603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413" y="631862"/>
            <a:ext cx="11550445" cy="550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 smtClean="0"/>
              <a:t>Die </a:t>
            </a:r>
            <a:r>
              <a:rPr lang="de-DE" sz="3200" dirty="0"/>
              <a:t>Fläche ist mehr als 15mal so groß wie </a:t>
            </a:r>
            <a:r>
              <a:rPr lang="de-DE" sz="3200" dirty="0" smtClean="0"/>
              <a:t>Sankt-Pauli!</a:t>
            </a:r>
            <a:endParaRPr lang="de-DE" sz="3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58673"/>
            <a:ext cx="10515600" cy="337519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Lüge, denn</a:t>
            </a:r>
            <a:endParaRPr lang="de-DE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6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7" y="1318141"/>
            <a:ext cx="7354528" cy="490253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346093" y="6220680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/>
              <a:t>Fred Romero. CC BY 2.0 https</a:t>
            </a:r>
            <a:r>
              <a:rPr lang="de-DE" sz="800" dirty="0"/>
              <a:t>://flic.kr/p/N1Qpzp</a:t>
            </a:r>
          </a:p>
        </p:txBody>
      </p:sp>
    </p:spTree>
    <p:extLst>
      <p:ext uri="{BB962C8B-B14F-4D97-AF65-F5344CB8AC3E}">
        <p14:creationId xmlns:p14="http://schemas.microsoft.com/office/powerpoint/2010/main" val="21538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  <a:t>Fakt Nr. </a:t>
            </a:r>
            <a:r>
              <a:rPr lang="de-DE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3</a:t>
            </a:r>
            <a: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de-DE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2574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5400" dirty="0">
                <a:latin typeface="Trebuchet MS" panose="020B0603020202020204" pitchFamily="34" charset="0"/>
              </a:rPr>
              <a:t>Durch den Bergbau </a:t>
            </a:r>
            <a:r>
              <a:rPr lang="de-DE" sz="5400" dirty="0" smtClean="0">
                <a:latin typeface="Trebuchet MS" panose="020B0603020202020204" pitchFamily="34" charset="0"/>
              </a:rPr>
              <a:t>werden Menschen arbeitslos.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15934"/>
          <a:stretch/>
        </p:blipFill>
        <p:spPr>
          <a:xfrm>
            <a:off x="8331609" y="2190135"/>
            <a:ext cx="3240959" cy="27751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080695" y="4865263"/>
            <a:ext cx="17427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Mine by </a:t>
            </a:r>
            <a:r>
              <a:rPr lang="en-US" sz="700" dirty="0" err="1"/>
              <a:t>Vectorstall</a:t>
            </a:r>
            <a:r>
              <a:rPr lang="en-US" sz="700" dirty="0"/>
              <a:t> from the Noun Project</a:t>
            </a:r>
            <a:endParaRPr lang="de-DE" sz="700" dirty="0"/>
          </a:p>
        </p:txBody>
      </p:sp>
      <p:sp>
        <p:nvSpPr>
          <p:cNvPr id="8" name="Explosion 1 7"/>
          <p:cNvSpPr/>
          <p:nvPr/>
        </p:nvSpPr>
        <p:spPr>
          <a:xfrm>
            <a:off x="3556111" y="787092"/>
            <a:ext cx="5852157" cy="4923742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latin typeface="Trebuchet MS" panose="020B0603020202020204" pitchFamily="34" charset="0"/>
              </a:rPr>
              <a:t>WAHR!</a:t>
            </a:r>
            <a:endParaRPr lang="de-DE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Wahr, denn:</a:t>
            </a:r>
            <a:endParaRPr lang="de-DE" sz="3200" dirty="0">
              <a:solidFill>
                <a:schemeClr val="accent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12671"/>
            <a:ext cx="1107849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Weil große Flächen abgetragen werden, müssen Menschen ihre Wohnorte verlassen. Landwirtschaft ist nicht mehr möglich und nur wenige bekommen Arbeit in den Minen.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61" y="2847596"/>
            <a:ext cx="5437239" cy="362765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109452" y="6475254"/>
            <a:ext cx="6872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Fars News Agency, CC BY 4.0 &lt;https://creativecommons.org/licenses/by/4.0&gt;, via Wikimedia 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02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/>
                </a:solidFill>
              </a:rPr>
              <a:t>Fakt Nr. 4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2668308"/>
            <a:ext cx="7050742" cy="4351338"/>
          </a:xfrm>
        </p:spPr>
        <p:txBody>
          <a:bodyPr/>
          <a:lstStyle/>
          <a:p>
            <a:pPr marL="0" lvl="0" indent="0">
              <a:buNone/>
            </a:pPr>
            <a:r>
              <a:rPr lang="de-DE" sz="4000" dirty="0">
                <a:latin typeface="Trebuchet MS" panose="020B0603020202020204" pitchFamily="34" charset="0"/>
              </a:rPr>
              <a:t>Mehr als die Hälfte der deutschen Exporte beruht auf Metallen.</a:t>
            </a:r>
          </a:p>
          <a:p>
            <a:endParaRPr lang="de-DE" dirty="0"/>
          </a:p>
        </p:txBody>
      </p:sp>
      <p:sp>
        <p:nvSpPr>
          <p:cNvPr id="4" name="Explosion 1 3"/>
          <p:cNvSpPr/>
          <p:nvPr/>
        </p:nvSpPr>
        <p:spPr>
          <a:xfrm>
            <a:off x="2904450" y="861096"/>
            <a:ext cx="5852157" cy="4923742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latin typeface="Trebuchet MS" panose="020B0603020202020204" pitchFamily="34" charset="0"/>
              </a:rPr>
              <a:t>WAHR!</a:t>
            </a: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A2CB-142B-4A9F-956D-765ADE9C0C52}" type="slidenum">
              <a:rPr lang="de-DE" smtClean="0"/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5186" y="4743949"/>
            <a:ext cx="16433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Metal by </a:t>
            </a:r>
            <a:r>
              <a:rPr lang="en-US" sz="700" dirty="0" err="1"/>
              <a:t>Shocho</a:t>
            </a:r>
            <a:r>
              <a:rPr lang="en-US" sz="700" dirty="0"/>
              <a:t> from the Noun Project</a:t>
            </a:r>
            <a:endParaRPr lang="de-DE" sz="7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5"/>
          <a:stretch/>
        </p:blipFill>
        <p:spPr>
          <a:xfrm>
            <a:off x="8435788" y="1400610"/>
            <a:ext cx="3953435" cy="3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Breitbild</PresentationFormat>
  <Paragraphs>75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Office</vt:lpstr>
      <vt:lpstr>Faktencheck!</vt:lpstr>
      <vt:lpstr>Fakten</vt:lpstr>
      <vt:lpstr>Fakt Nr. 1 </vt:lpstr>
      <vt:lpstr>Lüge, denn: </vt:lpstr>
      <vt:lpstr>Fakt Nr. 2</vt:lpstr>
      <vt:lpstr>Lüge, denn</vt:lpstr>
      <vt:lpstr>Fakt Nr. 3 </vt:lpstr>
      <vt:lpstr>Wahr, denn:</vt:lpstr>
      <vt:lpstr>Fakt Nr. 4</vt:lpstr>
      <vt:lpstr>Wahr, denn</vt:lpstr>
      <vt:lpstr>PowerPoint-Präsentation</vt:lpstr>
      <vt:lpstr>PowerPoint-Präsentation</vt:lpstr>
      <vt:lpstr>PowerPoint-Präsentation</vt:lpstr>
      <vt:lpstr>Wahr! </vt:lpstr>
      <vt:lpstr>Das Zero-Waste-Konzept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Faktencheck!</dc:title>
  <dc:creator>Praktikum</dc:creator>
  <cp:lastModifiedBy>Nika Hartwig</cp:lastModifiedBy>
  <cp:revision>58</cp:revision>
  <dcterms:created xsi:type="dcterms:W3CDTF">2021-05-31T16:33:46Z</dcterms:created>
  <dcterms:modified xsi:type="dcterms:W3CDTF">2021-10-19T12:53:19Z</dcterms:modified>
</cp:coreProperties>
</file>